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72" r:id="rId2"/>
    <p:sldId id="273" r:id="rId3"/>
    <p:sldId id="275" r:id="rId4"/>
    <p:sldId id="281" r:id="rId5"/>
    <p:sldId id="282" r:id="rId6"/>
  </p:sldIdLst>
  <p:sldSz cx="6858000" cy="9144000" type="screen4x3"/>
  <p:notesSz cx="6797675" cy="9929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570B305-E59E-4FF1-B57C-A80EEBDA697E}">
          <p14:sldIdLst>
            <p14:sldId id="272"/>
            <p14:sldId id="273"/>
            <p14:sldId id="275"/>
            <p14:sldId id="281"/>
            <p14:sldId id="282"/>
          </p14:sldIdLst>
        </p14:section>
        <p14:section name="Раздел без заголовка" id="{58073C9E-9B24-4EE8-B309-B632FCE3A213}">
          <p14:sldIdLst/>
        </p14:section>
      </p14:sectionLst>
    </p:ext>
    <p:ext uri="{EFAFB233-063F-42B5-8137-9DF3F51BA10A}">
      <p15:sldGuideLst xmlns=""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E7FFFF"/>
    <a:srgbClr val="CCFFFF"/>
    <a:srgbClr val="9FFFFF"/>
    <a:srgbClr val="65FF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14ADB6-F25C-4B3A-9833-12ED8AC7FC6A}" v="604" dt="2023-05-24T19:30:08.40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99644" autoAdjust="0"/>
  </p:normalViewPr>
  <p:slideViewPr>
    <p:cSldViewPr>
      <p:cViewPr>
        <p:scale>
          <a:sx n="110" d="100"/>
          <a:sy n="110" d="100"/>
        </p:scale>
        <p:origin x="-492" y="21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5659" cy="496491"/>
          </a:xfrm>
          <a:prstGeom prst="rect">
            <a:avLst/>
          </a:prstGeom>
        </p:spPr>
        <p:txBody>
          <a:bodyPr vert="horz" lIns="91435" tIns="45717" rIns="91435" bIns="45717" rtlCol="0"/>
          <a:lstStyle>
            <a:lvl1pPr algn="l">
              <a:defRPr sz="1200"/>
            </a:lvl1pPr>
          </a:lstStyle>
          <a:p>
            <a:endParaRPr lang="ru-RU"/>
          </a:p>
        </p:txBody>
      </p:sp>
      <p:sp>
        <p:nvSpPr>
          <p:cNvPr id="3" name="Дата 2"/>
          <p:cNvSpPr>
            <a:spLocks noGrp="1"/>
          </p:cNvSpPr>
          <p:nvPr>
            <p:ph type="dt" idx="1"/>
          </p:nvPr>
        </p:nvSpPr>
        <p:spPr>
          <a:xfrm>
            <a:off x="3850444" y="0"/>
            <a:ext cx="2945659" cy="496491"/>
          </a:xfrm>
          <a:prstGeom prst="rect">
            <a:avLst/>
          </a:prstGeom>
        </p:spPr>
        <p:txBody>
          <a:bodyPr vert="horz" lIns="91435" tIns="45717" rIns="91435" bIns="45717" rtlCol="0"/>
          <a:lstStyle>
            <a:lvl1pPr algn="r">
              <a:defRPr sz="1200"/>
            </a:lvl1pPr>
          </a:lstStyle>
          <a:p>
            <a:fld id="{6C100F35-5F70-4346-92C1-88E416CF316F}" type="datetimeFigureOut">
              <a:rPr lang="ru-RU" smtClean="0"/>
              <a:pPr/>
              <a:t>11.07.2024</a:t>
            </a:fld>
            <a:endParaRPr lang="ru-RU"/>
          </a:p>
        </p:txBody>
      </p:sp>
      <p:sp>
        <p:nvSpPr>
          <p:cNvPr id="4" name="Образ слайда 3"/>
          <p:cNvSpPr>
            <a:spLocks noGrp="1" noRot="1" noChangeAspect="1"/>
          </p:cNvSpPr>
          <p:nvPr>
            <p:ph type="sldImg" idx="2"/>
          </p:nvPr>
        </p:nvSpPr>
        <p:spPr>
          <a:xfrm>
            <a:off x="2001838" y="744538"/>
            <a:ext cx="2794000" cy="3724275"/>
          </a:xfrm>
          <a:prstGeom prst="rect">
            <a:avLst/>
          </a:prstGeom>
          <a:noFill/>
          <a:ln w="12700">
            <a:solidFill>
              <a:prstClr val="black"/>
            </a:solidFill>
          </a:ln>
        </p:spPr>
        <p:txBody>
          <a:bodyPr vert="horz" lIns="91435" tIns="45717" rIns="91435" bIns="45717" rtlCol="0" anchor="ctr"/>
          <a:lstStyle/>
          <a:p>
            <a:endParaRPr lang="ru-RU"/>
          </a:p>
        </p:txBody>
      </p:sp>
      <p:sp>
        <p:nvSpPr>
          <p:cNvPr id="5" name="Заметки 4"/>
          <p:cNvSpPr>
            <a:spLocks noGrp="1"/>
          </p:cNvSpPr>
          <p:nvPr>
            <p:ph type="body" sz="quarter" idx="3"/>
          </p:nvPr>
        </p:nvSpPr>
        <p:spPr>
          <a:xfrm>
            <a:off x="679768" y="4716662"/>
            <a:ext cx="5438140" cy="4468416"/>
          </a:xfrm>
          <a:prstGeom prst="rect">
            <a:avLst/>
          </a:prstGeom>
        </p:spPr>
        <p:txBody>
          <a:bodyPr vert="horz" lIns="91435" tIns="45717" rIns="91435" bIns="45717"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31600"/>
            <a:ext cx="2945659" cy="496491"/>
          </a:xfrm>
          <a:prstGeom prst="rect">
            <a:avLst/>
          </a:prstGeom>
        </p:spPr>
        <p:txBody>
          <a:bodyPr vert="horz" lIns="91435" tIns="45717" rIns="91435" bIns="45717" rtlCol="0" anchor="b"/>
          <a:lstStyle>
            <a:lvl1pPr algn="l">
              <a:defRPr sz="1200"/>
            </a:lvl1pPr>
          </a:lstStyle>
          <a:p>
            <a:endParaRPr lang="ru-RU"/>
          </a:p>
        </p:txBody>
      </p:sp>
      <p:sp>
        <p:nvSpPr>
          <p:cNvPr id="7" name="Номер слайда 6"/>
          <p:cNvSpPr>
            <a:spLocks noGrp="1"/>
          </p:cNvSpPr>
          <p:nvPr>
            <p:ph type="sldNum" sz="quarter" idx="5"/>
          </p:nvPr>
        </p:nvSpPr>
        <p:spPr>
          <a:xfrm>
            <a:off x="3850444" y="9431600"/>
            <a:ext cx="2945659" cy="496491"/>
          </a:xfrm>
          <a:prstGeom prst="rect">
            <a:avLst/>
          </a:prstGeom>
        </p:spPr>
        <p:txBody>
          <a:bodyPr vert="horz" lIns="91435" tIns="45717" rIns="91435" bIns="45717" rtlCol="0" anchor="b"/>
          <a:lstStyle>
            <a:lvl1pPr algn="r">
              <a:defRPr sz="1200"/>
            </a:lvl1pPr>
          </a:lstStyle>
          <a:p>
            <a:fld id="{CECDEDAF-F7FB-478C-996D-6D15AE456677}" type="slidenum">
              <a:rPr lang="ru-RU" smtClean="0"/>
              <a:pPr/>
              <a:t>‹#›</a:t>
            </a:fld>
            <a:endParaRPr lang="ru-RU"/>
          </a:p>
        </p:txBody>
      </p:sp>
    </p:spTree>
    <p:extLst>
      <p:ext uri="{BB962C8B-B14F-4D97-AF65-F5344CB8AC3E}">
        <p14:creationId xmlns:p14="http://schemas.microsoft.com/office/powerpoint/2010/main" val="3264188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5155893"/>
            <a:ext cx="6858000" cy="3988107"/>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6858000" cy="5155893"/>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3536415"/>
            <a:ext cx="6858000" cy="3048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2133600"/>
            <a:ext cx="6858000" cy="68072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105348" y="6736730"/>
            <a:ext cx="4227758" cy="117615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ctrTitle"/>
          </p:nvPr>
        </p:nvSpPr>
        <p:spPr>
          <a:xfrm>
            <a:off x="613188" y="4176390"/>
            <a:ext cx="5381513" cy="2390889"/>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857250" y="975360"/>
            <a:ext cx="4800600" cy="46329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5155893"/>
            <a:ext cx="6858000" cy="3988107"/>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6858000" cy="5155893"/>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536415"/>
            <a:ext cx="6858000" cy="3048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2133600"/>
            <a:ext cx="6858000" cy="68072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898" y="2896864"/>
            <a:ext cx="4475000" cy="3231128"/>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1516830" y="6143349"/>
            <a:ext cx="4477871" cy="1113947"/>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857249" y="975359"/>
            <a:ext cx="2510028" cy="46329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3483864" y="975360"/>
            <a:ext cx="2510028" cy="46329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7250" y="975360"/>
            <a:ext cx="2510028" cy="853016"/>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67335" y="1867103"/>
            <a:ext cx="2510028" cy="3657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485477" y="975360"/>
            <a:ext cx="2510028" cy="853016"/>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3483769" y="1865376"/>
            <a:ext cx="2510028" cy="3657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322" y="2946403"/>
            <a:ext cx="2727064" cy="1677991"/>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3445137" y="975361"/>
            <a:ext cx="3012814" cy="6526307"/>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06824" y="4663737"/>
            <a:ext cx="2541495" cy="28526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5155893"/>
            <a:ext cx="6858000" cy="3988107"/>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6858000" cy="5155893"/>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3536415"/>
            <a:ext cx="6858000" cy="3048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2133600"/>
            <a:ext cx="6858000" cy="68072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356381" y="1524000"/>
            <a:ext cx="3086100" cy="4170408"/>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58416" y="1347317"/>
            <a:ext cx="2770586" cy="2884027"/>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2" name="Title 1"/>
          <p:cNvSpPr>
            <a:spLocks noGrp="1"/>
          </p:cNvSpPr>
          <p:nvPr>
            <p:ph type="title"/>
          </p:nvPr>
        </p:nvSpPr>
        <p:spPr>
          <a:xfrm>
            <a:off x="545452" y="5952561"/>
            <a:ext cx="4787654" cy="1524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428750" y="975359"/>
            <a:ext cx="4800600" cy="463296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9" y="502023"/>
            <a:ext cx="1543050" cy="6984452"/>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2493087" y="975362"/>
            <a:ext cx="3621965" cy="652630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11.07.2024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6807200"/>
            <a:ext cx="6858000" cy="23368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6858000" cy="68072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5024405"/>
            <a:ext cx="6858000" cy="3048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2133600"/>
            <a:ext cx="6858000" cy="68072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344969" y="5829557"/>
            <a:ext cx="4884383" cy="1524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857250" y="976347"/>
            <a:ext cx="4800600" cy="463296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629150" y="8229604"/>
            <a:ext cx="1885950" cy="486833"/>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pPr/>
              <a:t>11.07.2024</a:t>
            </a:fld>
            <a:endParaRPr lang="ru-RU"/>
          </a:p>
        </p:txBody>
      </p:sp>
      <p:sp>
        <p:nvSpPr>
          <p:cNvPr id="5" name="Footer Placeholder 4"/>
          <p:cNvSpPr>
            <a:spLocks noGrp="1"/>
          </p:cNvSpPr>
          <p:nvPr>
            <p:ph type="ftr" sz="quarter" idx="3"/>
          </p:nvPr>
        </p:nvSpPr>
        <p:spPr>
          <a:xfrm>
            <a:off x="342902" y="8229604"/>
            <a:ext cx="2514601" cy="486833"/>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2857500" y="8229604"/>
            <a:ext cx="1371600" cy="486833"/>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plastpolymer1@yandex.ru" TargetMode="External"/><Relationship Id="rId2" Type="http://schemas.openxmlformats.org/officeDocument/2006/relationships/hyperlink" Target="mailto:nbeconference2024@gmail.com" TargetMode="External"/><Relationship Id="rId1" Type="http://schemas.openxmlformats.org/officeDocument/2006/relationships/slideLayout" Target="../slideLayouts/slideLayout2.xml"/><Relationship Id="rId5" Type="http://schemas.openxmlformats.org/officeDocument/2006/relationships/hyperlink" Target="mailto:annapetrosyan99@gmail.com" TargetMode="External"/><Relationship Id="rId4" Type="http://schemas.openxmlformats.org/officeDocument/2006/relationships/hyperlink" Target="mailto:arusik20@yahoo.co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FFFF"/>
        </a:solidFill>
        <a:effectLst/>
      </p:bgPr>
    </p:bg>
    <p:spTree>
      <p:nvGrpSpPr>
        <p:cNvPr id="1" name=""/>
        <p:cNvGrpSpPr/>
        <p:nvPr/>
      </p:nvGrpSpPr>
      <p:grpSpPr>
        <a:xfrm>
          <a:off x="0" y="0"/>
          <a:ext cx="0" cy="0"/>
          <a:chOff x="0" y="0"/>
          <a:chExt cx="0" cy="0"/>
        </a:xfrm>
      </p:grpSpPr>
      <p:sp>
        <p:nvSpPr>
          <p:cNvPr id="2" name="Rectangle 11"/>
          <p:cNvSpPr>
            <a:spLocks noChangeArrowheads="1"/>
          </p:cNvSpPr>
          <p:nvPr/>
        </p:nvSpPr>
        <p:spPr bwMode="auto">
          <a:xfrm>
            <a:off x="1" y="2033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350"/>
          </a:p>
        </p:txBody>
      </p:sp>
      <p:sp>
        <p:nvSpPr>
          <p:cNvPr id="4" name="Rectangle 13"/>
          <p:cNvSpPr>
            <a:spLocks noChangeArrowheads="1"/>
          </p:cNvSpPr>
          <p:nvPr/>
        </p:nvSpPr>
        <p:spPr bwMode="auto">
          <a:xfrm>
            <a:off x="1" y="1038424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6" name="Rectangle 14"/>
          <p:cNvSpPr>
            <a:spLocks noChangeArrowheads="1"/>
          </p:cNvSpPr>
          <p:nvPr/>
        </p:nvSpPr>
        <p:spPr bwMode="auto">
          <a:xfrm>
            <a:off x="1" y="1649929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0" name="Rectangle 25"/>
          <p:cNvSpPr>
            <a:spLocks noChangeArrowheads="1"/>
          </p:cNvSpPr>
          <p:nvPr/>
        </p:nvSpPr>
        <p:spPr bwMode="auto">
          <a:xfrm>
            <a:off x="114301" y="21475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1" name="Rectangle 26"/>
          <p:cNvSpPr>
            <a:spLocks noChangeArrowheads="1"/>
          </p:cNvSpPr>
          <p:nvPr/>
        </p:nvSpPr>
        <p:spPr bwMode="auto">
          <a:xfrm>
            <a:off x="3461227" y="4768176"/>
            <a:ext cx="164148"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lgn="ctr" defTabSz="685784" fontAlgn="base">
              <a:spcBef>
                <a:spcPct val="0"/>
              </a:spcBef>
              <a:spcAft>
                <a:spcPct val="0"/>
              </a:spcAft>
            </a:pPr>
            <a:r>
              <a:rPr lang="en-US" altLang="ru-RU" sz="900" b="1">
                <a:latin typeface="Calibri" pitchFamily="34" charset="0"/>
                <a:ea typeface="Times New Roman" pitchFamily="18" charset="0"/>
                <a:cs typeface="Sylfaen" pitchFamily="18" charset="0"/>
              </a:rPr>
              <a:t> </a:t>
            </a:r>
            <a:endParaRPr lang="en-US" altLang="ru-RU" sz="1350">
              <a:latin typeface="Arial" pitchFamily="34" charset="0"/>
              <a:cs typeface="Arial" pitchFamily="34" charset="0"/>
            </a:endParaRPr>
          </a:p>
        </p:txBody>
      </p:sp>
      <p:sp>
        <p:nvSpPr>
          <p:cNvPr id="12" name="Rectangle 27"/>
          <p:cNvSpPr>
            <a:spLocks noChangeArrowheads="1"/>
          </p:cNvSpPr>
          <p:nvPr/>
        </p:nvSpPr>
        <p:spPr bwMode="auto">
          <a:xfrm>
            <a:off x="114301" y="1049854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3" name="Rectangle 33"/>
          <p:cNvSpPr>
            <a:spLocks noChangeArrowheads="1"/>
          </p:cNvSpPr>
          <p:nvPr/>
        </p:nvSpPr>
        <p:spPr bwMode="auto">
          <a:xfrm>
            <a:off x="1" y="2033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350"/>
          </a:p>
        </p:txBody>
      </p:sp>
      <p:sp>
        <p:nvSpPr>
          <p:cNvPr id="14" name="Rectangle 34"/>
          <p:cNvSpPr>
            <a:spLocks noChangeArrowheads="1"/>
          </p:cNvSpPr>
          <p:nvPr/>
        </p:nvSpPr>
        <p:spPr bwMode="auto">
          <a:xfrm>
            <a:off x="1" y="101485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5" name="AutoShape 2" descr="Безымянный"/>
          <p:cNvSpPr>
            <a:spLocks noChangeAspect="1" noChangeArrowheads="1"/>
          </p:cNvSpPr>
          <p:nvPr/>
        </p:nvSpPr>
        <p:spPr bwMode="auto">
          <a:xfrm>
            <a:off x="116681" y="1891912"/>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350"/>
          </a:p>
        </p:txBody>
      </p:sp>
      <p:pic>
        <p:nvPicPr>
          <p:cNvPr id="18" name="Рисунок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9280" y="186453"/>
            <a:ext cx="662924" cy="676800"/>
          </a:xfrm>
          <a:prstGeom prst="rect">
            <a:avLst/>
          </a:prstGeom>
        </p:spPr>
      </p:pic>
      <p:sp>
        <p:nvSpPr>
          <p:cNvPr id="23" name="Прямоугольник 22"/>
          <p:cNvSpPr/>
          <p:nvPr/>
        </p:nvSpPr>
        <p:spPr>
          <a:xfrm>
            <a:off x="138565" y="5652120"/>
            <a:ext cx="6719435" cy="2277547"/>
          </a:xfrm>
          <a:prstGeom prst="rect">
            <a:avLst/>
          </a:prstGeom>
        </p:spPr>
        <p:txBody>
          <a:bodyPr wrap="square">
            <a:spAutoFit/>
          </a:bodyPr>
          <a:lstStyle/>
          <a:p>
            <a:endParaRPr lang="ru-RU" sz="500" dirty="0">
              <a:solidFill>
                <a:schemeClr val="bg2">
                  <a:lumMod val="25000"/>
                </a:schemeClr>
              </a:solidFill>
              <a:latin typeface="GHEA Grapalat" pitchFamily="50" charset="0"/>
            </a:endParaRPr>
          </a:p>
          <a:p>
            <a:r>
              <a:rPr lang="en-US" sz="1100" b="1" dirty="0">
                <a:solidFill>
                  <a:schemeClr val="bg2">
                    <a:lumMod val="25000"/>
                  </a:schemeClr>
                </a:solidFill>
                <a:latin typeface="GHEA Grapalat" pitchFamily="50" charset="0"/>
              </a:rPr>
              <a:t>25.09.2024– Conference opening, solemn ceremony and plenary session</a:t>
            </a:r>
            <a:r>
              <a:rPr lang="ru-RU" sz="1100" dirty="0">
                <a:solidFill>
                  <a:schemeClr val="bg2">
                    <a:lumMod val="25000"/>
                  </a:schemeClr>
                </a:solidFill>
                <a:latin typeface="GHEA Grapalat" pitchFamily="50" charset="0"/>
              </a:rPr>
              <a:t>  </a:t>
            </a:r>
            <a:endParaRPr lang="en-US" sz="1100" dirty="0">
              <a:solidFill>
                <a:schemeClr val="bg2">
                  <a:lumMod val="25000"/>
                </a:schemeClr>
              </a:solidFill>
              <a:latin typeface="GHEA Grapalat" pitchFamily="50" charset="0"/>
            </a:endParaRPr>
          </a:p>
          <a:p>
            <a:r>
              <a:rPr lang="ru-RU" sz="1100" dirty="0">
                <a:solidFill>
                  <a:schemeClr val="bg2">
                    <a:lumMod val="25000"/>
                  </a:schemeClr>
                </a:solidFill>
                <a:latin typeface="GHEA Grapalat" pitchFamily="50" charset="0"/>
              </a:rPr>
              <a:t> </a:t>
            </a:r>
            <a:r>
              <a:rPr lang="en-US" sz="1100" dirty="0">
                <a:solidFill>
                  <a:schemeClr val="bg2">
                    <a:lumMod val="25000"/>
                  </a:schemeClr>
                </a:solidFill>
                <a:latin typeface="GHEA Grapalat" pitchFamily="50" charset="0"/>
              </a:rPr>
              <a:t> </a:t>
            </a:r>
            <a:r>
              <a:rPr lang="en-US" sz="1100" i="1" dirty="0">
                <a:solidFill>
                  <a:schemeClr val="bg2">
                    <a:lumMod val="25000"/>
                  </a:schemeClr>
                </a:solidFill>
                <a:latin typeface="GHEA Grapalat" pitchFamily="50" charset="0"/>
              </a:rPr>
              <a:t>Venue</a:t>
            </a:r>
            <a:endParaRPr lang="ru-RU" sz="1100" dirty="0">
              <a:solidFill>
                <a:schemeClr val="bg2">
                  <a:lumMod val="25000"/>
                </a:schemeClr>
              </a:solidFill>
              <a:latin typeface="GHEA Grapalat" pitchFamily="50" charset="0"/>
            </a:endParaRPr>
          </a:p>
          <a:p>
            <a:pPr marL="171450" lvl="0" indent="-171450">
              <a:buFont typeface="Wingdings" panose="05000000000000000000" pitchFamily="2" charset="2"/>
              <a:buChar char="Ø"/>
            </a:pPr>
            <a:r>
              <a:rPr lang="en-US" sz="1100" dirty="0">
                <a:solidFill>
                  <a:schemeClr val="bg2">
                    <a:lumMod val="25000"/>
                  </a:schemeClr>
                </a:solidFill>
                <a:latin typeface="GHEA Grapalat" pitchFamily="50" charset="0"/>
              </a:rPr>
              <a:t>Sport/Concert Complex after Karen </a:t>
            </a:r>
            <a:r>
              <a:rPr lang="en-US" sz="1100" dirty="0" err="1">
                <a:solidFill>
                  <a:schemeClr val="bg2">
                    <a:lumMod val="25000"/>
                  </a:schemeClr>
                </a:solidFill>
                <a:latin typeface="GHEA Grapalat" pitchFamily="50" charset="0"/>
              </a:rPr>
              <a:t>Demirchyan</a:t>
            </a:r>
            <a:r>
              <a:rPr lang="en-US" sz="1100" dirty="0">
                <a:solidFill>
                  <a:schemeClr val="bg2">
                    <a:lumMod val="25000"/>
                  </a:schemeClr>
                </a:solidFill>
                <a:latin typeface="GHEA Grapalat" pitchFamily="50" charset="0"/>
              </a:rPr>
              <a:t> </a:t>
            </a:r>
            <a:r>
              <a:rPr lang="ru-RU" sz="1100" dirty="0">
                <a:solidFill>
                  <a:schemeClr val="bg2">
                    <a:lumMod val="25000"/>
                  </a:schemeClr>
                </a:solidFill>
                <a:latin typeface="GHEA Grapalat" pitchFamily="50" charset="0"/>
              </a:rPr>
              <a:t>(</a:t>
            </a:r>
            <a:r>
              <a:rPr lang="en-US" sz="1100" dirty="0">
                <a:solidFill>
                  <a:schemeClr val="bg2">
                    <a:lumMod val="25000"/>
                  </a:schemeClr>
                </a:solidFill>
                <a:latin typeface="GHEA Grapalat" pitchFamily="50" charset="0"/>
              </a:rPr>
              <a:t>Address: </a:t>
            </a:r>
            <a:r>
              <a:rPr lang="en-US" sz="1100" dirty="0" err="1" smtClean="0">
                <a:latin typeface="GHEA Grapalat"/>
              </a:rPr>
              <a:t>Tsitsernakaberd</a:t>
            </a:r>
            <a:r>
              <a:rPr lang="en-US" sz="1100" dirty="0" smtClean="0">
                <a:latin typeface="GHEA Grapalat"/>
              </a:rPr>
              <a:t> </a:t>
            </a:r>
            <a:r>
              <a:rPr lang="en-US" sz="1100" dirty="0">
                <a:latin typeface="GHEA Grapalat"/>
              </a:rPr>
              <a:t>Park, 1 </a:t>
            </a:r>
            <a:r>
              <a:rPr lang="en-US" sz="1100" dirty="0" smtClean="0">
                <a:latin typeface="GHEA Grapalat"/>
              </a:rPr>
              <a:t>Building, Armenia</a:t>
            </a:r>
            <a:r>
              <a:rPr lang="en-US" sz="1100" dirty="0">
                <a:latin typeface="GHEA Grapalat"/>
              </a:rPr>
              <a:t>, </a:t>
            </a:r>
            <a:r>
              <a:rPr lang="en-US" sz="1100" dirty="0" smtClean="0">
                <a:latin typeface="GHEA Grapalat"/>
              </a:rPr>
              <a:t>Yerevan) </a:t>
            </a:r>
            <a:r>
              <a:rPr lang="ru-RU" sz="500" dirty="0">
                <a:solidFill>
                  <a:schemeClr val="bg2">
                    <a:lumMod val="25000"/>
                  </a:schemeClr>
                </a:solidFill>
                <a:latin typeface="GHEA Grapalat" pitchFamily="50" charset="0"/>
              </a:rPr>
              <a:t> </a:t>
            </a:r>
          </a:p>
          <a:p>
            <a:r>
              <a:rPr lang="en-US" sz="1100" b="1" dirty="0">
                <a:solidFill>
                  <a:schemeClr val="bg2">
                    <a:lumMod val="25000"/>
                  </a:schemeClr>
                </a:solidFill>
                <a:latin typeface="GHEA Grapalat" pitchFamily="50" charset="0"/>
              </a:rPr>
              <a:t>26.09.2024- Sectional Sessions</a:t>
            </a:r>
            <a:endParaRPr lang="ru-RU" sz="1100" b="1" dirty="0">
              <a:solidFill>
                <a:schemeClr val="bg2">
                  <a:lumMod val="25000"/>
                </a:schemeClr>
              </a:solidFill>
              <a:latin typeface="GHEA Grapalat" pitchFamily="50" charset="0"/>
            </a:endParaRPr>
          </a:p>
          <a:p>
            <a:r>
              <a:rPr lang="ru-RU" sz="1100" i="1" dirty="0">
                <a:solidFill>
                  <a:schemeClr val="bg2">
                    <a:lumMod val="25000"/>
                  </a:schemeClr>
                </a:solidFill>
                <a:latin typeface="GHEA Grapalat" pitchFamily="50" charset="0"/>
              </a:rPr>
              <a:t>   </a:t>
            </a:r>
            <a:r>
              <a:rPr lang="en-US" sz="1100" i="1" dirty="0">
                <a:solidFill>
                  <a:schemeClr val="bg2">
                    <a:lumMod val="25000"/>
                  </a:schemeClr>
                </a:solidFill>
                <a:latin typeface="GHEA Grapalat" pitchFamily="50" charset="0"/>
              </a:rPr>
              <a:t> Place of holding of 3 sections</a:t>
            </a:r>
            <a:endParaRPr lang="ru-RU" sz="1100" i="1" dirty="0">
              <a:solidFill>
                <a:schemeClr val="bg2">
                  <a:lumMod val="25000"/>
                </a:schemeClr>
              </a:solidFill>
              <a:latin typeface="GHEA Grapalat" pitchFamily="50" charset="0"/>
            </a:endParaRPr>
          </a:p>
          <a:p>
            <a:pPr marL="171450" lvl="0" indent="-171450">
              <a:buFont typeface="Wingdings" panose="05000000000000000000" pitchFamily="2" charset="2"/>
              <a:buChar char="Ø"/>
            </a:pPr>
            <a:r>
              <a:rPr lang="en-US" sz="1100" dirty="0" smtClean="0">
                <a:solidFill>
                  <a:schemeClr val="bg2">
                    <a:lumMod val="25000"/>
                  </a:schemeClr>
                </a:solidFill>
                <a:latin typeface="GHEA Grapalat" pitchFamily="50" charset="0"/>
              </a:rPr>
              <a:t>“I</a:t>
            </a:r>
            <a:r>
              <a:rPr lang="en-US" sz="1100" dirty="0" smtClean="0">
                <a:solidFill>
                  <a:schemeClr val="bg2">
                    <a:lumMod val="25000"/>
                  </a:schemeClr>
                </a:solidFill>
                <a:latin typeface="GHEA Grapalat" pitchFamily="50" charset="0"/>
              </a:rPr>
              <a:t>BIS </a:t>
            </a:r>
            <a:r>
              <a:rPr lang="en-US" sz="1100" dirty="0">
                <a:solidFill>
                  <a:schemeClr val="bg2">
                    <a:lumMod val="25000"/>
                  </a:schemeClr>
                </a:solidFill>
                <a:latin typeface="GHEA Grapalat" pitchFamily="50" charset="0"/>
              </a:rPr>
              <a:t>YEREVAN </a:t>
            </a:r>
            <a:r>
              <a:rPr lang="en-US" sz="1100" dirty="0" smtClean="0">
                <a:solidFill>
                  <a:schemeClr val="bg2">
                    <a:lumMod val="25000"/>
                  </a:schemeClr>
                </a:solidFill>
                <a:latin typeface="GHEA Grapalat" pitchFamily="50" charset="0"/>
              </a:rPr>
              <a:t>CENTER</a:t>
            </a:r>
            <a:r>
              <a:rPr lang="en-US" sz="1100" dirty="0" smtClean="0">
                <a:solidFill>
                  <a:schemeClr val="bg2">
                    <a:lumMod val="25000"/>
                  </a:schemeClr>
                </a:solidFill>
                <a:latin typeface="GHEA Grapalat" pitchFamily="50" charset="0"/>
              </a:rPr>
              <a:t>”</a:t>
            </a:r>
            <a:r>
              <a:rPr lang="hy-AM" sz="1100" dirty="0" smtClean="0">
                <a:solidFill>
                  <a:schemeClr val="bg2">
                    <a:lumMod val="25000"/>
                  </a:schemeClr>
                </a:solidFill>
                <a:latin typeface="GHEA Grapalat" pitchFamily="50" charset="0"/>
              </a:rPr>
              <a:t> </a:t>
            </a:r>
            <a:r>
              <a:rPr lang="en-US" sz="1100" dirty="0">
                <a:solidFill>
                  <a:schemeClr val="bg2">
                    <a:lumMod val="25000"/>
                  </a:schemeClr>
                </a:solidFill>
                <a:latin typeface="GHEA Grapalat" pitchFamily="50" charset="0"/>
              </a:rPr>
              <a:t>hotel (</a:t>
            </a:r>
            <a:r>
              <a:rPr lang="en-US" sz="1100" dirty="0" smtClean="0">
                <a:solidFill>
                  <a:schemeClr val="bg2">
                    <a:lumMod val="25000"/>
                  </a:schemeClr>
                </a:solidFill>
                <a:latin typeface="GHEA Grapalat" pitchFamily="50" charset="0"/>
              </a:rPr>
              <a:t>Address: Northern </a:t>
            </a:r>
            <a:r>
              <a:rPr lang="en-US" sz="1100" dirty="0">
                <a:solidFill>
                  <a:schemeClr val="bg2">
                    <a:lumMod val="25000"/>
                  </a:schemeClr>
                </a:solidFill>
                <a:latin typeface="GHEA Grapalat" pitchFamily="50" charset="0"/>
              </a:rPr>
              <a:t>Avenue </a:t>
            </a:r>
            <a:r>
              <a:rPr lang="en-US" sz="1100" dirty="0" smtClean="0">
                <a:solidFill>
                  <a:schemeClr val="bg2">
                    <a:lumMod val="25000"/>
                  </a:schemeClr>
                </a:solidFill>
                <a:latin typeface="GHEA Grapalat" pitchFamily="50" charset="0"/>
              </a:rPr>
              <a:t>5/1, </a:t>
            </a:r>
            <a:r>
              <a:rPr lang="en-US" sz="1100" dirty="0">
                <a:solidFill>
                  <a:schemeClr val="bg2">
                    <a:lumMod val="25000"/>
                  </a:schemeClr>
                </a:solidFill>
                <a:latin typeface="GHEA Grapalat" pitchFamily="50" charset="0"/>
              </a:rPr>
              <a:t>Armenia, </a:t>
            </a:r>
            <a:r>
              <a:rPr lang="en-US" sz="1100" dirty="0" smtClean="0">
                <a:solidFill>
                  <a:schemeClr val="bg2">
                    <a:lumMod val="25000"/>
                  </a:schemeClr>
                </a:solidFill>
                <a:latin typeface="GHEA Grapalat" pitchFamily="50" charset="0"/>
              </a:rPr>
              <a:t>Yerevan)</a:t>
            </a:r>
            <a:endParaRPr lang="ru-RU" sz="1100" dirty="0">
              <a:solidFill>
                <a:schemeClr val="bg2">
                  <a:lumMod val="25000"/>
                </a:schemeClr>
              </a:solidFill>
              <a:latin typeface="GHEA Grapalat" pitchFamily="50" charset="0"/>
            </a:endParaRPr>
          </a:p>
          <a:p>
            <a:r>
              <a:rPr lang="ru-RU" sz="1100" dirty="0">
                <a:solidFill>
                  <a:schemeClr val="bg2">
                    <a:lumMod val="25000"/>
                  </a:schemeClr>
                </a:solidFill>
                <a:latin typeface="GHEA Grapalat" pitchFamily="50" charset="0"/>
              </a:rPr>
              <a:t>     </a:t>
            </a:r>
            <a:r>
              <a:rPr lang="en-US" sz="1100" i="1" dirty="0">
                <a:solidFill>
                  <a:schemeClr val="bg2">
                    <a:lumMod val="25000"/>
                  </a:schemeClr>
                </a:solidFill>
                <a:latin typeface="GHEA Grapalat" pitchFamily="50" charset="0"/>
              </a:rPr>
              <a:t>Place of holding of 2 sections</a:t>
            </a:r>
            <a:endParaRPr lang="ru-RU" sz="1100" i="1" dirty="0">
              <a:solidFill>
                <a:schemeClr val="bg2">
                  <a:lumMod val="25000"/>
                </a:schemeClr>
              </a:solidFill>
              <a:latin typeface="GHEA Grapalat" pitchFamily="50" charset="0"/>
            </a:endParaRPr>
          </a:p>
          <a:p>
            <a:pPr marL="171450" lvl="0" indent="-171450">
              <a:buFont typeface="Wingdings" panose="05000000000000000000" pitchFamily="2" charset="2"/>
              <a:buChar char="Ø"/>
            </a:pPr>
            <a:r>
              <a:rPr lang="en-US" sz="1100" dirty="0" smtClean="0">
                <a:solidFill>
                  <a:schemeClr val="bg2">
                    <a:lumMod val="25000"/>
                  </a:schemeClr>
                </a:solidFill>
                <a:latin typeface="GHEA Grapalat" pitchFamily="50" charset="0"/>
              </a:rPr>
              <a:t>SNPO “</a:t>
            </a:r>
            <a:r>
              <a:rPr lang="en-US" sz="1100" dirty="0">
                <a:solidFill>
                  <a:schemeClr val="bg2">
                    <a:lumMod val="25000"/>
                  </a:schemeClr>
                </a:solidFill>
                <a:latin typeface="GHEA Grapalat" pitchFamily="50" charset="0"/>
              </a:rPr>
              <a:t>National </a:t>
            </a:r>
            <a:r>
              <a:rPr lang="en-US" sz="1100" dirty="0">
                <a:solidFill>
                  <a:schemeClr val="bg2">
                    <a:lumMod val="25000"/>
                  </a:schemeClr>
                </a:solidFill>
                <a:latin typeface="GHEA Grapalat" pitchFamily="50" charset="0"/>
              </a:rPr>
              <a:t>Bureau of </a:t>
            </a:r>
            <a:r>
              <a:rPr lang="en-US" sz="1100" dirty="0" err="1" smtClean="0">
                <a:solidFill>
                  <a:schemeClr val="bg2">
                    <a:lumMod val="25000"/>
                  </a:schemeClr>
                </a:solidFill>
                <a:latin typeface="GHEA Grapalat" pitchFamily="50" charset="0"/>
              </a:rPr>
              <a:t>Expertises</a:t>
            </a:r>
            <a:r>
              <a:rPr lang="en-US" sz="1100" dirty="0" smtClean="0">
                <a:solidFill>
                  <a:schemeClr val="bg2">
                    <a:lumMod val="25000"/>
                  </a:schemeClr>
                </a:solidFill>
                <a:latin typeface="GHEA Grapalat" pitchFamily="50" charset="0"/>
              </a:rPr>
              <a:t>”</a:t>
            </a:r>
            <a:r>
              <a:rPr lang="en-US" sz="1100" dirty="0">
                <a:solidFill>
                  <a:schemeClr val="bg2">
                    <a:lumMod val="25000"/>
                  </a:schemeClr>
                </a:solidFill>
                <a:latin typeface="GHEA Grapalat" pitchFamily="50" charset="0"/>
              </a:rPr>
              <a:t> </a:t>
            </a:r>
            <a:r>
              <a:rPr lang="en-US" sz="1100" dirty="0" smtClean="0">
                <a:solidFill>
                  <a:schemeClr val="bg2">
                    <a:lumMod val="25000"/>
                  </a:schemeClr>
                </a:solidFill>
                <a:latin typeface="GHEA Grapalat" pitchFamily="50" charset="0"/>
              </a:rPr>
              <a:t>NAS </a:t>
            </a:r>
            <a:r>
              <a:rPr lang="en-US" sz="1100" dirty="0">
                <a:solidFill>
                  <a:schemeClr val="bg2">
                    <a:lumMod val="25000"/>
                  </a:schemeClr>
                </a:solidFill>
                <a:latin typeface="GHEA Grapalat" pitchFamily="50" charset="0"/>
              </a:rPr>
              <a:t>RA  </a:t>
            </a:r>
            <a:r>
              <a:rPr lang="en-US" sz="1100" dirty="0">
                <a:solidFill>
                  <a:schemeClr val="bg2">
                    <a:lumMod val="25000"/>
                  </a:schemeClr>
                </a:solidFill>
                <a:latin typeface="GHEA Grapalat" pitchFamily="50" charset="0"/>
              </a:rPr>
              <a:t>(Address: </a:t>
            </a:r>
            <a:r>
              <a:rPr lang="en-US" sz="1100" dirty="0" err="1" smtClean="0">
                <a:solidFill>
                  <a:schemeClr val="bg2">
                    <a:lumMod val="25000"/>
                  </a:schemeClr>
                </a:solidFill>
                <a:latin typeface="GHEA Grapalat" pitchFamily="50" charset="0"/>
              </a:rPr>
              <a:t>Tsovakal</a:t>
            </a:r>
            <a:r>
              <a:rPr lang="en-US" sz="1100" dirty="0" smtClean="0">
                <a:solidFill>
                  <a:schemeClr val="bg2">
                    <a:lumMod val="25000"/>
                  </a:schemeClr>
                </a:solidFill>
                <a:latin typeface="GHEA Grapalat" pitchFamily="50" charset="0"/>
              </a:rPr>
              <a:t> </a:t>
            </a:r>
            <a:r>
              <a:rPr lang="en-US" sz="1100" dirty="0">
                <a:solidFill>
                  <a:schemeClr val="bg2">
                    <a:lumMod val="25000"/>
                  </a:schemeClr>
                </a:solidFill>
                <a:latin typeface="GHEA Grapalat" pitchFamily="50" charset="0"/>
              </a:rPr>
              <a:t>Isakov Ave., </a:t>
            </a:r>
            <a:r>
              <a:rPr lang="en-US" sz="1100" dirty="0" smtClean="0">
                <a:solidFill>
                  <a:schemeClr val="bg2">
                    <a:lumMod val="25000"/>
                  </a:schemeClr>
                </a:solidFill>
                <a:latin typeface="GHEA Grapalat" pitchFamily="50" charset="0"/>
              </a:rPr>
              <a:t>24, Armenia</a:t>
            </a:r>
            <a:r>
              <a:rPr lang="en-US" sz="1100" dirty="0">
                <a:solidFill>
                  <a:schemeClr val="bg2">
                    <a:lumMod val="25000"/>
                  </a:schemeClr>
                </a:solidFill>
                <a:latin typeface="GHEA Grapalat" pitchFamily="50" charset="0"/>
              </a:rPr>
              <a:t>, </a:t>
            </a:r>
            <a:r>
              <a:rPr lang="en-US" sz="1100" dirty="0" smtClean="0">
                <a:solidFill>
                  <a:schemeClr val="bg2">
                    <a:lumMod val="25000"/>
                  </a:schemeClr>
                </a:solidFill>
                <a:latin typeface="GHEA Grapalat" pitchFamily="50" charset="0"/>
              </a:rPr>
              <a:t>Yerevan)</a:t>
            </a:r>
            <a:endParaRPr lang="ru-RU" sz="1100" dirty="0">
              <a:solidFill>
                <a:schemeClr val="bg2">
                  <a:lumMod val="25000"/>
                </a:schemeClr>
              </a:solidFill>
              <a:latin typeface="GHEA Grapalat" pitchFamily="50" charset="0"/>
            </a:endParaRPr>
          </a:p>
          <a:p>
            <a:r>
              <a:rPr lang="en-US" sz="500" dirty="0">
                <a:solidFill>
                  <a:schemeClr val="bg2">
                    <a:lumMod val="25000"/>
                  </a:schemeClr>
                </a:solidFill>
                <a:latin typeface="GHEA Grapalat" pitchFamily="50" charset="0"/>
              </a:rPr>
              <a:t> </a:t>
            </a:r>
            <a:endParaRPr lang="ru-RU" sz="500" dirty="0">
              <a:solidFill>
                <a:schemeClr val="bg2">
                  <a:lumMod val="25000"/>
                </a:schemeClr>
              </a:solidFill>
              <a:latin typeface="GHEA Grapalat" pitchFamily="50" charset="0"/>
            </a:endParaRPr>
          </a:p>
          <a:p>
            <a:r>
              <a:rPr lang="en-US" sz="1100" b="1" dirty="0">
                <a:solidFill>
                  <a:schemeClr val="bg2">
                    <a:lumMod val="25000"/>
                  </a:schemeClr>
                </a:solidFill>
                <a:latin typeface="GHEA Grapalat" pitchFamily="50" charset="0"/>
              </a:rPr>
              <a:t>27.09.2024 – </a:t>
            </a:r>
            <a:r>
              <a:rPr lang="en-US" sz="1100" b="1" dirty="0" smtClean="0">
                <a:solidFill>
                  <a:schemeClr val="bg2">
                    <a:lumMod val="25000"/>
                  </a:schemeClr>
                </a:solidFill>
                <a:latin typeface="GHEA Grapalat" pitchFamily="50" charset="0"/>
              </a:rPr>
              <a:t>Scientific-practical </a:t>
            </a:r>
            <a:r>
              <a:rPr lang="en-US" sz="1100" b="1" dirty="0">
                <a:solidFill>
                  <a:schemeClr val="bg2">
                    <a:lumMod val="25000"/>
                  </a:schemeClr>
                </a:solidFill>
                <a:latin typeface="GHEA Grapalat" pitchFamily="50" charset="0"/>
              </a:rPr>
              <a:t>workshops, round table discussions and professional trainings</a:t>
            </a:r>
            <a:r>
              <a:rPr lang="ru-RU" sz="1100" dirty="0">
                <a:solidFill>
                  <a:schemeClr val="bg2">
                    <a:lumMod val="25000"/>
                  </a:schemeClr>
                </a:solidFill>
                <a:latin typeface="GHEA Grapalat" pitchFamily="50" charset="0"/>
              </a:rPr>
              <a:t>  </a:t>
            </a:r>
            <a:endParaRPr lang="en-US" sz="1100" dirty="0">
              <a:solidFill>
                <a:schemeClr val="bg2">
                  <a:lumMod val="25000"/>
                </a:schemeClr>
              </a:solidFill>
              <a:latin typeface="GHEA Grapalat" pitchFamily="50" charset="0"/>
            </a:endParaRPr>
          </a:p>
          <a:p>
            <a:r>
              <a:rPr lang="ru-RU" sz="1100" dirty="0">
                <a:solidFill>
                  <a:schemeClr val="bg2">
                    <a:lumMod val="25000"/>
                  </a:schemeClr>
                </a:solidFill>
                <a:latin typeface="GHEA Grapalat" pitchFamily="50" charset="0"/>
              </a:rPr>
              <a:t>  </a:t>
            </a:r>
            <a:r>
              <a:rPr lang="en-US" sz="1100" i="1" dirty="0">
                <a:solidFill>
                  <a:schemeClr val="bg2">
                    <a:lumMod val="25000"/>
                  </a:schemeClr>
                </a:solidFill>
                <a:latin typeface="GHEA Grapalat" pitchFamily="50" charset="0"/>
              </a:rPr>
              <a:t>Venue</a:t>
            </a:r>
            <a:endParaRPr lang="ru-RU" sz="1100" i="1" dirty="0">
              <a:solidFill>
                <a:schemeClr val="bg2">
                  <a:lumMod val="25000"/>
                </a:schemeClr>
              </a:solidFill>
              <a:latin typeface="GHEA Grapalat" pitchFamily="50" charset="0"/>
            </a:endParaRPr>
          </a:p>
          <a:p>
            <a:pPr marL="171450" lvl="0" indent="-171450">
              <a:buFont typeface="Wingdings" panose="05000000000000000000" pitchFamily="2" charset="2"/>
              <a:buChar char="Ø"/>
            </a:pPr>
            <a:r>
              <a:rPr lang="en-US" sz="1100" dirty="0" smtClean="0">
                <a:solidFill>
                  <a:schemeClr val="bg2">
                    <a:lumMod val="25000"/>
                  </a:schemeClr>
                </a:solidFill>
                <a:latin typeface="GHEA Grapalat" pitchFamily="50" charset="0"/>
              </a:rPr>
              <a:t>SNPO </a:t>
            </a:r>
            <a:r>
              <a:rPr lang="en-US" sz="1100" dirty="0">
                <a:solidFill>
                  <a:schemeClr val="bg2">
                    <a:lumMod val="25000"/>
                  </a:schemeClr>
                </a:solidFill>
                <a:latin typeface="GHEA Grapalat" pitchFamily="50" charset="0"/>
              </a:rPr>
              <a:t>“</a:t>
            </a:r>
            <a:r>
              <a:rPr lang="en-US" sz="1100" dirty="0">
                <a:solidFill>
                  <a:schemeClr val="bg2">
                    <a:lumMod val="25000"/>
                  </a:schemeClr>
                </a:solidFill>
                <a:latin typeface="GHEA Grapalat" pitchFamily="50" charset="0"/>
              </a:rPr>
              <a:t>National Bureau of </a:t>
            </a:r>
            <a:r>
              <a:rPr lang="en-US" sz="1100" dirty="0" err="1" smtClean="0">
                <a:solidFill>
                  <a:schemeClr val="bg2">
                    <a:lumMod val="25000"/>
                  </a:schemeClr>
                </a:solidFill>
                <a:latin typeface="GHEA Grapalat" pitchFamily="50" charset="0"/>
              </a:rPr>
              <a:t>Expertises</a:t>
            </a:r>
            <a:r>
              <a:rPr lang="en-US" sz="1100" dirty="0">
                <a:solidFill>
                  <a:schemeClr val="bg2">
                    <a:lumMod val="25000"/>
                  </a:schemeClr>
                </a:solidFill>
                <a:latin typeface="GHEA Grapalat" pitchFamily="50" charset="0"/>
              </a:rPr>
              <a:t>” NAS RA  </a:t>
            </a:r>
            <a:r>
              <a:rPr lang="en-US" sz="1100" dirty="0" smtClean="0">
                <a:solidFill>
                  <a:schemeClr val="bg2">
                    <a:lumMod val="25000"/>
                  </a:schemeClr>
                </a:solidFill>
                <a:latin typeface="GHEA Grapalat" pitchFamily="50" charset="0"/>
              </a:rPr>
              <a:t>(</a:t>
            </a:r>
            <a:r>
              <a:rPr lang="en-US" sz="1100" dirty="0">
                <a:solidFill>
                  <a:schemeClr val="bg2">
                    <a:lumMod val="25000"/>
                  </a:schemeClr>
                </a:solidFill>
                <a:latin typeface="GHEA Grapalat" pitchFamily="50" charset="0"/>
              </a:rPr>
              <a:t>Address: </a:t>
            </a:r>
            <a:r>
              <a:rPr lang="en-US" sz="1100" dirty="0" err="1" smtClean="0">
                <a:solidFill>
                  <a:schemeClr val="bg2">
                    <a:lumMod val="25000"/>
                  </a:schemeClr>
                </a:solidFill>
                <a:latin typeface="GHEA Grapalat" pitchFamily="50" charset="0"/>
              </a:rPr>
              <a:t>Tsovakal</a:t>
            </a:r>
            <a:r>
              <a:rPr lang="en-US" sz="1100" dirty="0" smtClean="0">
                <a:solidFill>
                  <a:schemeClr val="bg2">
                    <a:lumMod val="25000"/>
                  </a:schemeClr>
                </a:solidFill>
                <a:latin typeface="GHEA Grapalat" pitchFamily="50" charset="0"/>
              </a:rPr>
              <a:t> </a:t>
            </a:r>
            <a:r>
              <a:rPr lang="en-US" sz="1100" dirty="0">
                <a:solidFill>
                  <a:schemeClr val="bg2">
                    <a:lumMod val="25000"/>
                  </a:schemeClr>
                </a:solidFill>
                <a:latin typeface="GHEA Grapalat" pitchFamily="50" charset="0"/>
              </a:rPr>
              <a:t>Isakov Ave., </a:t>
            </a:r>
            <a:r>
              <a:rPr lang="en-US" sz="1100" dirty="0" smtClean="0">
                <a:solidFill>
                  <a:schemeClr val="bg2">
                    <a:lumMod val="25000"/>
                  </a:schemeClr>
                </a:solidFill>
                <a:latin typeface="GHEA Grapalat" pitchFamily="50" charset="0"/>
              </a:rPr>
              <a:t>24, Armenia</a:t>
            </a:r>
            <a:r>
              <a:rPr lang="en-US" sz="1100" dirty="0">
                <a:solidFill>
                  <a:schemeClr val="bg2">
                    <a:lumMod val="25000"/>
                  </a:schemeClr>
                </a:solidFill>
                <a:latin typeface="GHEA Grapalat" pitchFamily="50" charset="0"/>
              </a:rPr>
              <a:t>, </a:t>
            </a:r>
            <a:r>
              <a:rPr lang="en-US" sz="1100" dirty="0" smtClean="0">
                <a:solidFill>
                  <a:schemeClr val="bg2">
                    <a:lumMod val="25000"/>
                  </a:schemeClr>
                </a:solidFill>
                <a:latin typeface="GHEA Grapalat" pitchFamily="50" charset="0"/>
              </a:rPr>
              <a:t>Yerevan)</a:t>
            </a:r>
            <a:endParaRPr lang="ru-RU" sz="1100" dirty="0">
              <a:solidFill>
                <a:schemeClr val="bg2">
                  <a:lumMod val="25000"/>
                </a:schemeClr>
              </a:solidFill>
              <a:latin typeface="GHEA Grapalat" pitchFamily="50" charset="0"/>
            </a:endParaRPr>
          </a:p>
        </p:txBody>
      </p:sp>
      <p:pic>
        <p:nvPicPr>
          <p:cNvPr id="1028" name="Picture 4" descr="D:\Users\A_Mosikyan\Desktop\Expertise_konferens sty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2935" y="1619672"/>
            <a:ext cx="2995325" cy="394125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72663" y="1835695"/>
            <a:ext cx="3788385" cy="1200329"/>
          </a:xfrm>
          <a:prstGeom prst="rect">
            <a:avLst/>
          </a:prstGeom>
        </p:spPr>
        <p:txBody>
          <a:bodyPr wrap="square">
            <a:spAutoFit/>
          </a:bodyPr>
          <a:lstStyle/>
          <a:p>
            <a:pPr lvl="0" algn="ctr"/>
            <a:r>
              <a:rPr lang="pt-BR" b="1" dirty="0">
                <a:latin typeface="GHEA Grapalat"/>
              </a:rPr>
              <a:t>Role and Significance of Forensic Activity in the Legal </a:t>
            </a:r>
            <a:r>
              <a:rPr lang="pt-BR" b="1" dirty="0" smtClean="0">
                <a:latin typeface="GHEA Grapalat"/>
              </a:rPr>
              <a:t>System, </a:t>
            </a:r>
            <a:endParaRPr lang="pt-BR" b="1" dirty="0">
              <a:latin typeface="GHEA Grapalat"/>
            </a:endParaRPr>
          </a:p>
          <a:p>
            <a:pPr lvl="0" algn="ctr"/>
            <a:r>
              <a:rPr lang="pt-BR" b="1" dirty="0">
                <a:latin typeface="GHEA Grapalat"/>
              </a:rPr>
              <a:t>Current Tasks, Trends and Prospects of Development</a:t>
            </a:r>
            <a:endParaRPr lang="pt-BR" sz="1600" b="1" dirty="0">
              <a:solidFill>
                <a:schemeClr val="bg2">
                  <a:lumMod val="25000"/>
                </a:schemeClr>
              </a:solidFill>
              <a:latin typeface="GHEA Grapalat"/>
            </a:endParaRPr>
          </a:p>
        </p:txBody>
      </p:sp>
      <p:sp>
        <p:nvSpPr>
          <p:cNvPr id="9" name="Прямоугольник 8"/>
          <p:cNvSpPr/>
          <p:nvPr/>
        </p:nvSpPr>
        <p:spPr>
          <a:xfrm>
            <a:off x="169643" y="3518117"/>
            <a:ext cx="3716377" cy="861774"/>
          </a:xfrm>
          <a:prstGeom prst="rect">
            <a:avLst/>
          </a:prstGeom>
        </p:spPr>
        <p:txBody>
          <a:bodyPr wrap="square">
            <a:spAutoFit/>
          </a:bodyPr>
          <a:lstStyle/>
          <a:p>
            <a:pPr algn="ctr"/>
            <a:r>
              <a:rPr lang="en-US" b="1" dirty="0">
                <a:latin typeface="GHEA Grapalat"/>
              </a:rPr>
              <a:t>INTERNATIONAL SCIENTIFIC AND PRACTICAL CONFERENCE</a:t>
            </a:r>
            <a:endParaRPr lang="ru-RU" b="1" dirty="0"/>
          </a:p>
          <a:p>
            <a:pPr lvl="0" algn="ctr"/>
            <a:endParaRPr lang="ru-RU" sz="1400" b="1" dirty="0">
              <a:solidFill>
                <a:schemeClr val="bg2">
                  <a:lumMod val="25000"/>
                </a:schemeClr>
              </a:solidFill>
              <a:latin typeface="GHEA Grapalat" pitchFamily="50" charset="0"/>
            </a:endParaRPr>
          </a:p>
        </p:txBody>
      </p:sp>
      <p:sp>
        <p:nvSpPr>
          <p:cNvPr id="24" name="TextBox 23"/>
          <p:cNvSpPr txBox="1"/>
          <p:nvPr/>
        </p:nvSpPr>
        <p:spPr>
          <a:xfrm>
            <a:off x="1031052" y="186453"/>
            <a:ext cx="4774213" cy="1477328"/>
          </a:xfrm>
          <a:prstGeom prst="rect">
            <a:avLst/>
          </a:prstGeom>
          <a:noFill/>
        </p:spPr>
        <p:txBody>
          <a:bodyPr wrap="square" rtlCol="0">
            <a:spAutoFit/>
          </a:bodyPr>
          <a:lstStyle/>
          <a:p>
            <a:pPr algn="ctr"/>
            <a:r>
              <a:rPr lang="en-US" b="1" dirty="0">
                <a:latin typeface="GHEA Grapalat"/>
              </a:rPr>
              <a:t>SNPO </a:t>
            </a:r>
            <a:r>
              <a:rPr lang="en-US" b="1" dirty="0" smtClean="0">
                <a:latin typeface="GHEA Grapalat"/>
              </a:rPr>
              <a:t>“NATIONAL </a:t>
            </a:r>
            <a:r>
              <a:rPr lang="en-US" b="1" dirty="0">
                <a:latin typeface="GHEA Grapalat"/>
              </a:rPr>
              <a:t>BUREAU OF </a:t>
            </a:r>
            <a:r>
              <a:rPr lang="en-US" b="1" dirty="0" smtClean="0">
                <a:latin typeface="GHEA Grapalat"/>
              </a:rPr>
              <a:t>EXPERTISES” OF </a:t>
            </a:r>
            <a:r>
              <a:rPr lang="en-US" b="1" dirty="0">
                <a:latin typeface="GHEA Grapalat"/>
              </a:rPr>
              <a:t>THE NATIONAL ACADEMY OF SCIENCES OF THE REPUBLIC OF ARMENIA</a:t>
            </a:r>
          </a:p>
          <a:p>
            <a:endParaRPr lang="ru-RU" dirty="0"/>
          </a:p>
        </p:txBody>
      </p:sp>
      <p:sp>
        <p:nvSpPr>
          <p:cNvPr id="25" name="TextBox 24"/>
          <p:cNvSpPr txBox="1"/>
          <p:nvPr/>
        </p:nvSpPr>
        <p:spPr>
          <a:xfrm>
            <a:off x="839150" y="4514260"/>
            <a:ext cx="2232248" cy="461665"/>
          </a:xfrm>
          <a:prstGeom prst="rect">
            <a:avLst/>
          </a:prstGeom>
          <a:noFill/>
        </p:spPr>
        <p:txBody>
          <a:bodyPr wrap="square" rtlCol="0">
            <a:spAutoFit/>
          </a:bodyPr>
          <a:lstStyle/>
          <a:p>
            <a:pPr algn="ctr"/>
            <a:r>
              <a:rPr lang="en-US" sz="1200" b="1" dirty="0">
                <a:solidFill>
                  <a:schemeClr val="bg2">
                    <a:lumMod val="25000"/>
                  </a:schemeClr>
                </a:solidFill>
                <a:latin typeface="GHEA Grapalat" pitchFamily="50" charset="0"/>
              </a:rPr>
              <a:t>September</a:t>
            </a:r>
            <a:r>
              <a:rPr lang="en-US" sz="1200" b="1" dirty="0">
                <a:solidFill>
                  <a:schemeClr val="bg2">
                    <a:lumMod val="25000"/>
                  </a:schemeClr>
                </a:solidFill>
              </a:rPr>
              <a:t> 25-27</a:t>
            </a:r>
          </a:p>
          <a:p>
            <a:pPr algn="ctr"/>
            <a:r>
              <a:rPr lang="en-US" sz="1200" b="1" dirty="0">
                <a:solidFill>
                  <a:schemeClr val="bg2">
                    <a:lumMod val="25000"/>
                  </a:schemeClr>
                </a:solidFill>
              </a:rPr>
              <a:t> </a:t>
            </a:r>
            <a:r>
              <a:rPr lang="en-US" sz="1200" b="1" dirty="0">
                <a:solidFill>
                  <a:schemeClr val="bg2">
                    <a:lumMod val="25000"/>
                  </a:schemeClr>
                </a:solidFill>
                <a:latin typeface="GHEA Grapalat" pitchFamily="50" charset="0"/>
              </a:rPr>
              <a:t>Yerevan 2024</a:t>
            </a:r>
            <a:endParaRPr lang="ru-RU" sz="1200" b="1" dirty="0">
              <a:solidFill>
                <a:schemeClr val="bg2">
                  <a:lumMod val="25000"/>
                </a:schemeClr>
              </a:solidFill>
              <a:latin typeface="GHEA Grapalat" pitchFamily="50" charset="0"/>
            </a:endParaRP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0981" y="215698"/>
            <a:ext cx="685829" cy="677108"/>
          </a:xfrm>
          <a:prstGeom prst="rect">
            <a:avLst/>
          </a:prstGeom>
        </p:spPr>
      </p:pic>
    </p:spTree>
    <p:extLst>
      <p:ext uri="{BB962C8B-B14F-4D97-AF65-F5344CB8AC3E}">
        <p14:creationId xmlns:p14="http://schemas.microsoft.com/office/powerpoint/2010/main" val="2793637795"/>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FFFF"/>
        </a:solidFill>
        <a:effectLst/>
      </p:bgPr>
    </p:bg>
    <p:spTree>
      <p:nvGrpSpPr>
        <p:cNvPr id="1" name=""/>
        <p:cNvGrpSpPr/>
        <p:nvPr/>
      </p:nvGrpSpPr>
      <p:grpSpPr>
        <a:xfrm>
          <a:off x="0" y="0"/>
          <a:ext cx="0" cy="0"/>
          <a:chOff x="0" y="0"/>
          <a:chExt cx="0" cy="0"/>
        </a:xfrm>
      </p:grpSpPr>
      <p:sp>
        <p:nvSpPr>
          <p:cNvPr id="2" name="Rectangle 11"/>
          <p:cNvSpPr>
            <a:spLocks noChangeArrowheads="1"/>
          </p:cNvSpPr>
          <p:nvPr/>
        </p:nvSpPr>
        <p:spPr bwMode="auto">
          <a:xfrm>
            <a:off x="1" y="2033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350"/>
          </a:p>
        </p:txBody>
      </p:sp>
      <p:sp>
        <p:nvSpPr>
          <p:cNvPr id="4" name="Rectangle 13"/>
          <p:cNvSpPr>
            <a:spLocks noChangeArrowheads="1"/>
          </p:cNvSpPr>
          <p:nvPr/>
        </p:nvSpPr>
        <p:spPr bwMode="auto">
          <a:xfrm>
            <a:off x="1" y="1038424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6" name="Rectangle 14"/>
          <p:cNvSpPr>
            <a:spLocks noChangeArrowheads="1"/>
          </p:cNvSpPr>
          <p:nvPr/>
        </p:nvSpPr>
        <p:spPr bwMode="auto">
          <a:xfrm>
            <a:off x="1" y="1649929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0" name="Rectangle 25"/>
          <p:cNvSpPr>
            <a:spLocks noChangeArrowheads="1"/>
          </p:cNvSpPr>
          <p:nvPr/>
        </p:nvSpPr>
        <p:spPr bwMode="auto">
          <a:xfrm>
            <a:off x="114301" y="21475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1" name="Rectangle 26"/>
          <p:cNvSpPr>
            <a:spLocks noChangeArrowheads="1"/>
          </p:cNvSpPr>
          <p:nvPr/>
        </p:nvSpPr>
        <p:spPr bwMode="auto">
          <a:xfrm>
            <a:off x="3461227" y="4768176"/>
            <a:ext cx="164148"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lgn="ctr" defTabSz="685784" fontAlgn="base">
              <a:spcBef>
                <a:spcPct val="0"/>
              </a:spcBef>
              <a:spcAft>
                <a:spcPct val="0"/>
              </a:spcAft>
            </a:pPr>
            <a:r>
              <a:rPr lang="en-US" altLang="ru-RU" sz="900" b="1">
                <a:latin typeface="Calibri" pitchFamily="34" charset="0"/>
                <a:ea typeface="Times New Roman" pitchFamily="18" charset="0"/>
                <a:cs typeface="Sylfaen" pitchFamily="18" charset="0"/>
              </a:rPr>
              <a:t> </a:t>
            </a:r>
            <a:endParaRPr lang="en-US" altLang="ru-RU" sz="1350">
              <a:latin typeface="Arial" pitchFamily="34" charset="0"/>
              <a:cs typeface="Arial" pitchFamily="34" charset="0"/>
            </a:endParaRPr>
          </a:p>
        </p:txBody>
      </p:sp>
      <p:sp>
        <p:nvSpPr>
          <p:cNvPr id="12" name="Rectangle 27"/>
          <p:cNvSpPr>
            <a:spLocks noChangeArrowheads="1"/>
          </p:cNvSpPr>
          <p:nvPr/>
        </p:nvSpPr>
        <p:spPr bwMode="auto">
          <a:xfrm>
            <a:off x="114301" y="1049854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3" name="Rectangle 33"/>
          <p:cNvSpPr>
            <a:spLocks noChangeArrowheads="1"/>
          </p:cNvSpPr>
          <p:nvPr/>
        </p:nvSpPr>
        <p:spPr bwMode="auto">
          <a:xfrm>
            <a:off x="1" y="2033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350"/>
          </a:p>
        </p:txBody>
      </p:sp>
      <p:sp>
        <p:nvSpPr>
          <p:cNvPr id="14" name="Rectangle 34"/>
          <p:cNvSpPr>
            <a:spLocks noChangeArrowheads="1"/>
          </p:cNvSpPr>
          <p:nvPr/>
        </p:nvSpPr>
        <p:spPr bwMode="auto">
          <a:xfrm>
            <a:off x="1" y="101485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784" fontAlgn="base">
              <a:spcBef>
                <a:spcPct val="0"/>
              </a:spcBef>
              <a:spcAft>
                <a:spcPct val="0"/>
              </a:spcAft>
            </a:pPr>
            <a:endParaRPr lang="ru-RU" altLang="ru-RU" sz="1350">
              <a:latin typeface="Arial" pitchFamily="34" charset="0"/>
              <a:cs typeface="Arial" pitchFamily="34" charset="0"/>
            </a:endParaRPr>
          </a:p>
        </p:txBody>
      </p:sp>
      <p:sp>
        <p:nvSpPr>
          <p:cNvPr id="15" name="AutoShape 2" descr="Безымянный"/>
          <p:cNvSpPr>
            <a:spLocks noChangeAspect="1" noChangeArrowheads="1"/>
          </p:cNvSpPr>
          <p:nvPr/>
        </p:nvSpPr>
        <p:spPr bwMode="auto">
          <a:xfrm>
            <a:off x="116681" y="1891912"/>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r>
              <a:rPr lang="en-US" sz="1350" dirty="0"/>
              <a:t> </a:t>
            </a:r>
            <a:endParaRPr lang="ru-RU" sz="1350" dirty="0"/>
          </a:p>
        </p:txBody>
      </p:sp>
      <p:sp>
        <p:nvSpPr>
          <p:cNvPr id="24" name="Прямоугольник 23"/>
          <p:cNvSpPr/>
          <p:nvPr/>
        </p:nvSpPr>
        <p:spPr>
          <a:xfrm>
            <a:off x="199334" y="353029"/>
            <a:ext cx="6602802" cy="1308050"/>
          </a:xfrm>
          <a:prstGeom prst="rect">
            <a:avLst/>
          </a:prstGeom>
        </p:spPr>
        <p:txBody>
          <a:bodyPr wrap="square">
            <a:spAutoFit/>
          </a:bodyPr>
          <a:lstStyle/>
          <a:p>
            <a:pPr algn="ctr"/>
            <a:r>
              <a:rPr lang="en-US" sz="1400" b="1" dirty="0">
                <a:solidFill>
                  <a:srgbClr val="002060"/>
                </a:solidFill>
                <a:latin typeface="GHEA Grapalat" pitchFamily="50" charset="0"/>
                <a:ea typeface="Times New Roman" panose="02020603050405020304" pitchFamily="18" charset="0"/>
                <a:cs typeface="Arial" panose="020B0604020202020204" pitchFamily="34" charset="0"/>
              </a:rPr>
              <a:t>Dear Colleagues</a:t>
            </a:r>
          </a:p>
          <a:p>
            <a:pPr algn="ctr"/>
            <a:endParaRPr lang="en-US" sz="500" b="1" dirty="0">
              <a:solidFill>
                <a:srgbClr val="002060"/>
              </a:solidFill>
              <a:latin typeface="GHEA Grapalat" pitchFamily="50" charset="0"/>
              <a:ea typeface="Times New Roman" panose="02020603050405020304" pitchFamily="18" charset="0"/>
              <a:cs typeface="Arial" panose="020B0604020202020204" pitchFamily="34" charset="0"/>
            </a:endParaRPr>
          </a:p>
          <a:p>
            <a:pPr algn="just"/>
            <a:endParaRPr lang="en-US" sz="1200" dirty="0">
              <a:solidFill>
                <a:srgbClr val="002060"/>
              </a:solidFill>
              <a:latin typeface="GHEA Grapalat" pitchFamily="50" charset="0"/>
              <a:ea typeface="Times New Roman" panose="02020603050405020304" pitchFamily="18" charset="0"/>
              <a:cs typeface="Arial" panose="020B0604020202020204" pitchFamily="34" charset="0"/>
            </a:endParaRPr>
          </a:p>
          <a:p>
            <a:pPr algn="just"/>
            <a:r>
              <a:rPr lang="en-US" sz="1200" dirty="0">
                <a:solidFill>
                  <a:srgbClr val="002060"/>
                </a:solidFill>
                <a:latin typeface="GHEA Grapalat" pitchFamily="50" charset="0"/>
                <a:ea typeface="Times New Roman" panose="02020603050405020304" pitchFamily="18" charset="0"/>
                <a:cs typeface="Arial" panose="020B0604020202020204" pitchFamily="34" charset="0"/>
              </a:rPr>
              <a:t>The organizing committee of the conference invites you to </a:t>
            </a:r>
            <a:r>
              <a:rPr lang="en-US" sz="1200" dirty="0" smtClean="0">
                <a:solidFill>
                  <a:srgbClr val="002060"/>
                </a:solidFill>
                <a:latin typeface="GHEA Grapalat" pitchFamily="50" charset="0"/>
                <a:ea typeface="Times New Roman" panose="02020603050405020304" pitchFamily="18" charset="0"/>
                <a:cs typeface="Arial" panose="020B0604020202020204" pitchFamily="34" charset="0"/>
              </a:rPr>
              <a:t>take part in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the international scientific and practical conference dedicated to the 20th anniversary of the establishment of the </a:t>
            </a:r>
            <a:r>
              <a:rPr lang="en-US" sz="1200" dirty="0" smtClean="0">
                <a:solidFill>
                  <a:srgbClr val="002060"/>
                </a:solidFill>
                <a:latin typeface="GHEA Grapalat" pitchFamily="50" charset="0"/>
                <a:ea typeface="Times New Roman" panose="02020603050405020304" pitchFamily="18" charset="0"/>
                <a:cs typeface="Arial" panose="020B0604020202020204" pitchFamily="34" charset="0"/>
              </a:rPr>
              <a:t>NAS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RA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National Bureau of </a:t>
            </a:r>
            <a:r>
              <a:rPr lang="en-US" sz="1200" dirty="0" smtClean="0">
                <a:solidFill>
                  <a:srgbClr val="002060"/>
                </a:solidFill>
                <a:latin typeface="GHEA Grapalat" pitchFamily="50" charset="0"/>
                <a:ea typeface="Times New Roman" panose="02020603050405020304" pitchFamily="18" charset="0"/>
                <a:cs typeface="Arial" panose="020B0604020202020204" pitchFamily="34" charset="0"/>
              </a:rPr>
              <a:t>Expertise” SNPO entitled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"Role and Significance of Forensic Activity in the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L</a:t>
            </a:r>
            <a:r>
              <a:rPr lang="en-US" sz="1200" dirty="0" smtClean="0">
                <a:solidFill>
                  <a:srgbClr val="002060"/>
                </a:solidFill>
                <a:latin typeface="GHEA Grapalat" pitchFamily="50" charset="0"/>
                <a:ea typeface="Times New Roman" panose="02020603050405020304" pitchFamily="18" charset="0"/>
                <a:cs typeface="Arial" panose="020B0604020202020204" pitchFamily="34" charset="0"/>
              </a:rPr>
              <a:t>egal System, Current </a:t>
            </a:r>
            <a:r>
              <a:rPr lang="en-US" sz="1200" dirty="0">
                <a:solidFill>
                  <a:srgbClr val="002060"/>
                </a:solidFill>
                <a:latin typeface="GHEA Grapalat" pitchFamily="50" charset="0"/>
                <a:ea typeface="Times New Roman" panose="02020603050405020304" pitchFamily="18" charset="0"/>
                <a:cs typeface="Arial" panose="020B0604020202020204" pitchFamily="34" charset="0"/>
              </a:rPr>
              <a:t>Tasks, Trends and Prospects of Development".</a:t>
            </a:r>
            <a:endParaRPr lang="ru-RU" sz="1200" dirty="0">
              <a:solidFill>
                <a:srgbClr val="002060"/>
              </a:solidFill>
              <a:latin typeface="GHEA Grapalat" pitchFamily="50" charset="0"/>
              <a:ea typeface="Times New Roman" panose="02020603050405020304" pitchFamily="18" charset="0"/>
              <a:cs typeface="Arial" panose="020B0604020202020204" pitchFamily="34" charset="0"/>
            </a:endParaRPr>
          </a:p>
        </p:txBody>
      </p:sp>
      <p:sp>
        <p:nvSpPr>
          <p:cNvPr id="27" name="TextBox 26"/>
          <p:cNvSpPr txBox="1"/>
          <p:nvPr/>
        </p:nvSpPr>
        <p:spPr>
          <a:xfrm>
            <a:off x="209344" y="2109730"/>
            <a:ext cx="6557785" cy="1015663"/>
          </a:xfrm>
          <a:prstGeom prst="rect">
            <a:avLst/>
          </a:prstGeom>
          <a:noFill/>
          <a:ln w="19050" cmpd="tri">
            <a:solidFill>
              <a:srgbClr val="00B0F0"/>
            </a:solidFill>
            <a:prstDash val="sysDot"/>
          </a:ln>
        </p:spPr>
        <p:txBody>
          <a:bodyPr wrap="square" rtlCol="0">
            <a:spAutoFit/>
          </a:bodyPr>
          <a:lstStyle/>
          <a:p>
            <a:r>
              <a:rPr lang="en-US" sz="1100" b="1" dirty="0">
                <a:solidFill>
                  <a:schemeClr val="accent1">
                    <a:lumMod val="50000"/>
                  </a:schemeClr>
                </a:solidFill>
                <a:latin typeface="GHEA Grapalat" pitchFamily="50" charset="0"/>
                <a:cs typeface="Arial" pitchFamily="34" charset="0"/>
              </a:rPr>
              <a:t>Registration </a:t>
            </a:r>
            <a:r>
              <a:rPr lang="en-US" sz="1100" b="1" dirty="0" smtClean="0">
                <a:solidFill>
                  <a:schemeClr val="accent1">
                    <a:lumMod val="50000"/>
                  </a:schemeClr>
                </a:solidFill>
                <a:latin typeface="GHEA Grapalat" pitchFamily="50" charset="0"/>
                <a:cs typeface="Arial" pitchFamily="34" charset="0"/>
              </a:rPr>
              <a:t>deadline  </a:t>
            </a:r>
            <a:r>
              <a:rPr lang="en-US" sz="1100" dirty="0">
                <a:solidFill>
                  <a:schemeClr val="accent1">
                    <a:lumMod val="50000"/>
                  </a:schemeClr>
                </a:solidFill>
                <a:latin typeface="GHEA Grapalat" pitchFamily="50" charset="0"/>
                <a:cs typeface="Arial" pitchFamily="34" charset="0"/>
              </a:rPr>
              <a:t>30.08.2024</a:t>
            </a:r>
          </a:p>
          <a:p>
            <a:endParaRPr lang="en-US" sz="500" b="1" dirty="0">
              <a:solidFill>
                <a:schemeClr val="accent1">
                  <a:lumMod val="50000"/>
                </a:schemeClr>
              </a:solidFill>
              <a:latin typeface="GHEA Grapalat" pitchFamily="50" charset="0"/>
              <a:cs typeface="Arial" pitchFamily="34" charset="0"/>
            </a:endParaRPr>
          </a:p>
          <a:p>
            <a:r>
              <a:rPr lang="en-US" sz="1100" b="1" dirty="0">
                <a:solidFill>
                  <a:schemeClr val="accent1">
                    <a:lumMod val="50000"/>
                  </a:schemeClr>
                </a:solidFill>
                <a:latin typeface="GHEA Grapalat" pitchFamily="50" charset="0"/>
                <a:cs typeface="Arial" pitchFamily="34" charset="0"/>
              </a:rPr>
              <a:t>In order to </a:t>
            </a:r>
            <a:r>
              <a:rPr lang="en-US" sz="1100" b="1" dirty="0" smtClean="0">
                <a:solidFill>
                  <a:schemeClr val="accent1">
                    <a:lumMod val="50000"/>
                  </a:schemeClr>
                </a:solidFill>
                <a:latin typeface="GHEA Grapalat" pitchFamily="50" charset="0"/>
                <a:cs typeface="Arial" pitchFamily="34" charset="0"/>
              </a:rPr>
              <a:t>take part in </a:t>
            </a:r>
            <a:r>
              <a:rPr lang="en-US" sz="1100" b="1" dirty="0">
                <a:solidFill>
                  <a:schemeClr val="accent1">
                    <a:lumMod val="50000"/>
                  </a:schemeClr>
                </a:solidFill>
                <a:latin typeface="GHEA Grapalat" pitchFamily="50" charset="0"/>
                <a:cs typeface="Arial" pitchFamily="34" charset="0"/>
              </a:rPr>
              <a:t>the conference it is necessary to fill in the application form (the form is attached) and send it to the following e-mail: </a:t>
            </a:r>
            <a:r>
              <a:rPr lang="en-US" sz="1100" b="1" dirty="0">
                <a:solidFill>
                  <a:schemeClr val="accent1">
                    <a:lumMod val="50000"/>
                  </a:schemeClr>
                </a:solidFill>
                <a:latin typeface="GHEA Grapalat" pitchFamily="50" charset="0"/>
                <a:cs typeface="Arial" pitchFamily="34" charset="0"/>
                <a:hlinkClick r:id="rId2"/>
              </a:rPr>
              <a:t>nbeconference2024@gmail.com</a:t>
            </a:r>
            <a:endParaRPr lang="en-US" sz="1100" b="1" dirty="0">
              <a:solidFill>
                <a:schemeClr val="accent1">
                  <a:lumMod val="50000"/>
                </a:schemeClr>
              </a:solidFill>
              <a:latin typeface="GHEA Grapalat" pitchFamily="50" charset="0"/>
              <a:cs typeface="Arial" pitchFamily="34" charset="0"/>
            </a:endParaRPr>
          </a:p>
          <a:p>
            <a:endParaRPr lang="en-US" sz="1100" b="1" dirty="0">
              <a:solidFill>
                <a:schemeClr val="accent1">
                  <a:lumMod val="50000"/>
                </a:schemeClr>
              </a:solidFill>
              <a:latin typeface="GHEA Grapalat" pitchFamily="50" charset="0"/>
              <a:cs typeface="Arial" pitchFamily="34" charset="0"/>
            </a:endParaRPr>
          </a:p>
          <a:p>
            <a:r>
              <a:rPr lang="ru-RU" sz="1100" b="1" dirty="0">
                <a:solidFill>
                  <a:schemeClr val="accent1">
                    <a:lumMod val="50000"/>
                  </a:schemeClr>
                </a:solidFill>
                <a:latin typeface="GHEA Grapalat" pitchFamily="50" charset="0"/>
                <a:cs typeface="Arial" pitchFamily="34" charset="0"/>
              </a:rPr>
              <a:t> </a:t>
            </a:r>
            <a:r>
              <a:rPr lang="en-US" sz="1100" b="1" dirty="0">
                <a:solidFill>
                  <a:schemeClr val="accent1">
                    <a:lumMod val="50000"/>
                  </a:schemeClr>
                </a:solidFill>
                <a:latin typeface="GHEA Grapalat" pitchFamily="50" charset="0"/>
                <a:cs typeface="Arial" pitchFamily="34" charset="0"/>
              </a:rPr>
              <a:t>The working languages of the conference are </a:t>
            </a:r>
            <a:r>
              <a:rPr lang="en-US" sz="1100" dirty="0">
                <a:solidFill>
                  <a:schemeClr val="accent1">
                    <a:lumMod val="50000"/>
                  </a:schemeClr>
                </a:solidFill>
                <a:latin typeface="GHEA Grapalat" pitchFamily="50" charset="0"/>
                <a:cs typeface="Arial" pitchFamily="34" charset="0"/>
              </a:rPr>
              <a:t>Armenian, Russian and English.</a:t>
            </a:r>
            <a:endParaRPr lang="en-US" sz="300" b="1" dirty="0">
              <a:solidFill>
                <a:schemeClr val="accent1">
                  <a:lumMod val="50000"/>
                </a:schemeClr>
              </a:solidFill>
              <a:latin typeface="GHEA Grapalat" pitchFamily="50" charset="0"/>
              <a:cs typeface="Arial" pitchFamily="34" charset="0"/>
            </a:endParaRPr>
          </a:p>
        </p:txBody>
      </p:sp>
      <p:sp>
        <p:nvSpPr>
          <p:cNvPr id="16" name="TextBox 15"/>
          <p:cNvSpPr txBox="1"/>
          <p:nvPr/>
        </p:nvSpPr>
        <p:spPr>
          <a:xfrm>
            <a:off x="183583" y="3590946"/>
            <a:ext cx="6557785" cy="2292935"/>
          </a:xfrm>
          <a:prstGeom prst="rect">
            <a:avLst/>
          </a:prstGeom>
          <a:noFill/>
          <a:ln w="19050">
            <a:solidFill>
              <a:srgbClr val="00B0F0"/>
            </a:solidFill>
            <a:prstDash val="sysDot"/>
          </a:ln>
        </p:spPr>
        <p:txBody>
          <a:bodyPr wrap="square" rtlCol="0">
            <a:spAutoFit/>
          </a:bodyPr>
          <a:lstStyle/>
          <a:p>
            <a:endParaRPr lang="en-US" sz="500" dirty="0">
              <a:solidFill>
                <a:schemeClr val="accent1">
                  <a:lumMod val="50000"/>
                </a:schemeClr>
              </a:solidFill>
              <a:latin typeface="GHEA Grapalat" pitchFamily="50" charset="0"/>
              <a:cs typeface="Arial" pitchFamily="34" charset="0"/>
            </a:endParaRPr>
          </a:p>
          <a:p>
            <a:r>
              <a:rPr lang="en-US" sz="1100" b="1" dirty="0">
                <a:solidFill>
                  <a:schemeClr val="accent1">
                    <a:lumMod val="50000"/>
                  </a:schemeClr>
                </a:solidFill>
                <a:latin typeface="GHEA Grapalat" pitchFamily="50" charset="0"/>
                <a:cs typeface="Arial" pitchFamily="34" charset="0"/>
              </a:rPr>
              <a:t>Chairman of the organizing committee of the conference:</a:t>
            </a:r>
          </a:p>
          <a:p>
            <a:endParaRPr lang="ru-RU" sz="300" b="1" dirty="0">
              <a:solidFill>
                <a:schemeClr val="accent1">
                  <a:lumMod val="50000"/>
                </a:schemeClr>
              </a:solidFill>
              <a:latin typeface="GHEA Grapalat" pitchFamily="50" charset="0"/>
              <a:cs typeface="Arial" pitchFamily="34" charset="0"/>
            </a:endParaRPr>
          </a:p>
          <a:p>
            <a:r>
              <a:rPr lang="en-US" sz="1100" b="1" dirty="0" err="1">
                <a:solidFill>
                  <a:schemeClr val="accent1">
                    <a:lumMod val="50000"/>
                  </a:schemeClr>
                </a:solidFill>
                <a:latin typeface="GHEA Grapalat" pitchFamily="50" charset="0"/>
                <a:cs typeface="Arial" pitchFamily="34" charset="0"/>
              </a:rPr>
              <a:t>Argam</a:t>
            </a:r>
            <a:r>
              <a:rPr lang="en-US" sz="1100" b="1" dirty="0">
                <a:solidFill>
                  <a:schemeClr val="accent1">
                    <a:lumMod val="50000"/>
                  </a:schemeClr>
                </a:solidFill>
                <a:latin typeface="GHEA Grapalat" pitchFamily="50" charset="0"/>
                <a:cs typeface="Arial" pitchFamily="34" charset="0"/>
              </a:rPr>
              <a:t> </a:t>
            </a:r>
            <a:r>
              <a:rPr lang="en-US" sz="1100" b="1" dirty="0" err="1">
                <a:solidFill>
                  <a:schemeClr val="accent1">
                    <a:lumMod val="50000"/>
                  </a:schemeClr>
                </a:solidFill>
                <a:latin typeface="GHEA Grapalat" pitchFamily="50" charset="0"/>
                <a:cs typeface="Arial" pitchFamily="34" charset="0"/>
              </a:rPr>
              <a:t>Hovsepyan</a:t>
            </a:r>
            <a:r>
              <a:rPr lang="en-US" sz="1100" b="1" dirty="0">
                <a:solidFill>
                  <a:schemeClr val="accent1">
                    <a:lumMod val="50000"/>
                  </a:schemeClr>
                </a:solidFill>
                <a:latin typeface="GHEA Grapalat" pitchFamily="50" charset="0"/>
                <a:cs typeface="Arial" pitchFamily="34" charset="0"/>
              </a:rPr>
              <a:t> –</a:t>
            </a:r>
            <a:r>
              <a:rPr lang="en-US" sz="1100" dirty="0">
                <a:solidFill>
                  <a:schemeClr val="accent1">
                    <a:lumMod val="50000"/>
                  </a:schemeClr>
                </a:solidFill>
                <a:latin typeface="GHEA Grapalat" pitchFamily="50" charset="0"/>
                <a:cs typeface="Arial" pitchFamily="34" charset="0"/>
              </a:rPr>
              <a:t> Director of the NAS RA “National Bureau of </a:t>
            </a:r>
            <a:r>
              <a:rPr lang="en-US" sz="1100" dirty="0" err="1">
                <a:solidFill>
                  <a:schemeClr val="accent1">
                    <a:lumMod val="50000"/>
                  </a:schemeClr>
                </a:solidFill>
                <a:latin typeface="GHEA Grapalat" pitchFamily="50" charset="0"/>
                <a:cs typeface="Arial" pitchFamily="34" charset="0"/>
              </a:rPr>
              <a:t>Expertises</a:t>
            </a:r>
            <a:r>
              <a:rPr lang="en-US" sz="1100" dirty="0">
                <a:solidFill>
                  <a:schemeClr val="accent1">
                    <a:lumMod val="50000"/>
                  </a:schemeClr>
                </a:solidFill>
                <a:latin typeface="GHEA Grapalat" pitchFamily="50" charset="0"/>
                <a:cs typeface="Arial" pitchFamily="34" charset="0"/>
              </a:rPr>
              <a:t>” SNPO</a:t>
            </a:r>
          </a:p>
          <a:p>
            <a:endParaRPr lang="en-US" sz="800" dirty="0">
              <a:solidFill>
                <a:schemeClr val="accent1">
                  <a:lumMod val="50000"/>
                </a:schemeClr>
              </a:solidFill>
              <a:latin typeface="GHEA Grapalat" pitchFamily="50" charset="0"/>
              <a:cs typeface="Arial" pitchFamily="34" charset="0"/>
            </a:endParaRPr>
          </a:p>
          <a:p>
            <a:r>
              <a:rPr lang="en-US" sz="1100" b="1" dirty="0" smtClean="0">
                <a:solidFill>
                  <a:schemeClr val="accent1">
                    <a:lumMod val="50000"/>
                  </a:schemeClr>
                </a:solidFill>
                <a:latin typeface="GHEA Grapalat" pitchFamily="50" charset="0"/>
                <a:cs typeface="Arial" pitchFamily="34" charset="0"/>
              </a:rPr>
              <a:t>Responsible </a:t>
            </a:r>
            <a:r>
              <a:rPr lang="en-US" sz="1100" b="1" dirty="0">
                <a:solidFill>
                  <a:schemeClr val="accent1">
                    <a:lumMod val="50000"/>
                  </a:schemeClr>
                </a:solidFill>
                <a:latin typeface="GHEA Grapalat" pitchFamily="50" charset="0"/>
                <a:cs typeface="Arial" pitchFamily="34" charset="0"/>
              </a:rPr>
              <a:t>for organizational issues of the conference:</a:t>
            </a:r>
          </a:p>
          <a:p>
            <a:endParaRPr lang="ru-RU" sz="300" b="1" dirty="0">
              <a:solidFill>
                <a:schemeClr val="accent1">
                  <a:lumMod val="50000"/>
                </a:schemeClr>
              </a:solidFill>
              <a:latin typeface="GHEA Grapalat" pitchFamily="50" charset="0"/>
              <a:cs typeface="Arial" pitchFamily="34" charset="0"/>
            </a:endParaRPr>
          </a:p>
          <a:p>
            <a:r>
              <a:rPr lang="en-US" sz="1100" b="1" dirty="0" err="1">
                <a:solidFill>
                  <a:schemeClr val="accent1">
                    <a:lumMod val="50000"/>
                  </a:schemeClr>
                </a:solidFill>
                <a:latin typeface="GHEA Grapalat" pitchFamily="50" charset="0"/>
                <a:cs typeface="Arial" pitchFamily="34" charset="0"/>
              </a:rPr>
              <a:t>Patvakan</a:t>
            </a:r>
            <a:r>
              <a:rPr lang="en-US" sz="1100" b="1" dirty="0">
                <a:solidFill>
                  <a:schemeClr val="accent1">
                    <a:lumMod val="50000"/>
                  </a:schemeClr>
                </a:solidFill>
                <a:latin typeface="GHEA Grapalat" pitchFamily="50" charset="0"/>
                <a:cs typeface="Arial" pitchFamily="34" charset="0"/>
              </a:rPr>
              <a:t> </a:t>
            </a:r>
            <a:r>
              <a:rPr lang="en-US" sz="1100" b="1" dirty="0" err="1">
                <a:solidFill>
                  <a:schemeClr val="accent1">
                    <a:lumMod val="50000"/>
                  </a:schemeClr>
                </a:solidFill>
                <a:latin typeface="GHEA Grapalat" pitchFamily="50" charset="0"/>
                <a:cs typeface="Arial" pitchFamily="34" charset="0"/>
              </a:rPr>
              <a:t>Voskanyan</a:t>
            </a:r>
            <a:r>
              <a:rPr lang="en-US" sz="1100" dirty="0">
                <a:solidFill>
                  <a:schemeClr val="accent1">
                    <a:lumMod val="50000"/>
                  </a:schemeClr>
                </a:solidFill>
                <a:latin typeface="GHEA Grapalat" pitchFamily="50" charset="0"/>
                <a:cs typeface="Arial" pitchFamily="34" charset="0"/>
              </a:rPr>
              <a:t>- Deputy director </a:t>
            </a:r>
            <a:r>
              <a:rPr lang="en-US" sz="1100" dirty="0">
                <a:solidFill>
                  <a:schemeClr val="accent1">
                    <a:lumMod val="50000"/>
                  </a:schemeClr>
                </a:solidFill>
                <a:latin typeface="GHEA Grapalat" pitchFamily="50" charset="0"/>
                <a:cs typeface="Arial" pitchFamily="34" charset="0"/>
              </a:rPr>
              <a:t>for Scientific </a:t>
            </a:r>
            <a:r>
              <a:rPr lang="en-US" sz="1100" dirty="0" smtClean="0">
                <a:solidFill>
                  <a:schemeClr val="accent1">
                    <a:lumMod val="50000"/>
                  </a:schemeClr>
                </a:solidFill>
                <a:latin typeface="GHEA Grapalat" pitchFamily="50" charset="0"/>
                <a:cs typeface="Arial" pitchFamily="34" charset="0"/>
              </a:rPr>
              <a:t>Work of </a:t>
            </a:r>
            <a:r>
              <a:rPr lang="en-US" sz="1100" dirty="0">
                <a:solidFill>
                  <a:schemeClr val="accent1">
                    <a:lumMod val="50000"/>
                  </a:schemeClr>
                </a:solidFill>
                <a:latin typeface="GHEA Grapalat" pitchFamily="50" charset="0"/>
                <a:cs typeface="Arial" pitchFamily="34" charset="0"/>
              </a:rPr>
              <a:t>the NAS RA “National Bureau of </a:t>
            </a:r>
            <a:r>
              <a:rPr lang="en-US" sz="1100" dirty="0" err="1">
                <a:solidFill>
                  <a:schemeClr val="accent1">
                    <a:lumMod val="50000"/>
                  </a:schemeClr>
                </a:solidFill>
                <a:latin typeface="GHEA Grapalat" pitchFamily="50" charset="0"/>
                <a:cs typeface="Arial" pitchFamily="34" charset="0"/>
              </a:rPr>
              <a:t>Expertises</a:t>
            </a:r>
            <a:r>
              <a:rPr lang="en-US" sz="1100" dirty="0">
                <a:solidFill>
                  <a:schemeClr val="accent1">
                    <a:lumMod val="50000"/>
                  </a:schemeClr>
                </a:solidFill>
                <a:latin typeface="GHEA Grapalat" pitchFamily="50" charset="0"/>
                <a:cs typeface="Arial" pitchFamily="34" charset="0"/>
              </a:rPr>
              <a:t>” SNPO (e-mail: </a:t>
            </a:r>
            <a:r>
              <a:rPr lang="en-US" sz="1100" b="1" dirty="0">
                <a:solidFill>
                  <a:schemeClr val="accent1">
                    <a:lumMod val="50000"/>
                  </a:schemeClr>
                </a:solidFill>
                <a:latin typeface="GHEA Grapalat" pitchFamily="50" charset="0"/>
                <a:cs typeface="Arial" pitchFamily="34" charset="0"/>
                <a:hlinkClick r:id="rId3"/>
              </a:rPr>
              <a:t>plastpolymer1@yandex.ru</a:t>
            </a:r>
            <a:r>
              <a:rPr lang="en-US" sz="1100" dirty="0">
                <a:solidFill>
                  <a:schemeClr val="accent1">
                    <a:lumMod val="50000"/>
                  </a:schemeClr>
                </a:solidFill>
                <a:latin typeface="GHEA Grapalat" pitchFamily="50" charset="0"/>
                <a:cs typeface="Arial" pitchFamily="34" charset="0"/>
              </a:rPr>
              <a:t> </a:t>
            </a:r>
            <a:r>
              <a:rPr lang="en-US" sz="1100" dirty="0" smtClean="0">
                <a:solidFill>
                  <a:schemeClr val="accent1">
                    <a:lumMod val="50000"/>
                  </a:schemeClr>
                </a:solidFill>
                <a:latin typeface="GHEA Grapalat" pitchFamily="50" charset="0"/>
                <a:cs typeface="Arial" pitchFamily="34" charset="0"/>
              </a:rPr>
              <a:t>Tel.: </a:t>
            </a:r>
            <a:r>
              <a:rPr lang="en-US" sz="1100" dirty="0">
                <a:solidFill>
                  <a:schemeClr val="accent1">
                    <a:lumMod val="50000"/>
                  </a:schemeClr>
                </a:solidFill>
                <a:latin typeface="GHEA Grapalat" pitchFamily="50" charset="0"/>
                <a:cs typeface="Arial" pitchFamily="34" charset="0"/>
              </a:rPr>
              <a:t>+374 77 24 01 23;  +37410 77-77-10 (+151)),</a:t>
            </a:r>
            <a:endParaRPr lang="ru-RU" sz="1100" dirty="0">
              <a:solidFill>
                <a:schemeClr val="accent1">
                  <a:lumMod val="50000"/>
                </a:schemeClr>
              </a:solidFill>
              <a:latin typeface="GHEA Grapalat" pitchFamily="50" charset="0"/>
              <a:cs typeface="Arial" pitchFamily="34" charset="0"/>
            </a:endParaRPr>
          </a:p>
          <a:p>
            <a:r>
              <a:rPr lang="en-US" sz="1100" b="1" dirty="0" err="1">
                <a:solidFill>
                  <a:schemeClr val="accent1">
                    <a:lumMod val="50000"/>
                  </a:schemeClr>
                </a:solidFill>
                <a:latin typeface="GHEA Grapalat" pitchFamily="50" charset="0"/>
                <a:cs typeface="Arial" pitchFamily="34" charset="0"/>
              </a:rPr>
              <a:t>Arusyak</a:t>
            </a:r>
            <a:r>
              <a:rPr lang="en-US" sz="1100" b="1" dirty="0">
                <a:solidFill>
                  <a:schemeClr val="accent1">
                    <a:lumMod val="50000"/>
                  </a:schemeClr>
                </a:solidFill>
                <a:latin typeface="GHEA Grapalat" pitchFamily="50" charset="0"/>
                <a:cs typeface="Arial" pitchFamily="34" charset="0"/>
              </a:rPr>
              <a:t> </a:t>
            </a:r>
            <a:r>
              <a:rPr lang="en-US" sz="1100" b="1" dirty="0" err="1">
                <a:solidFill>
                  <a:schemeClr val="accent1">
                    <a:lumMod val="50000"/>
                  </a:schemeClr>
                </a:solidFill>
                <a:latin typeface="GHEA Grapalat" pitchFamily="50" charset="0"/>
                <a:cs typeface="Arial" pitchFamily="34" charset="0"/>
              </a:rPr>
              <a:t>Mosikyan</a:t>
            </a:r>
            <a:r>
              <a:rPr lang="en-US" sz="1100" dirty="0">
                <a:solidFill>
                  <a:schemeClr val="accent1">
                    <a:lumMod val="50000"/>
                  </a:schemeClr>
                </a:solidFill>
                <a:latin typeface="GHEA Grapalat" pitchFamily="50" charset="0"/>
                <a:cs typeface="Arial" pitchFamily="34" charset="0"/>
              </a:rPr>
              <a:t>- Head of the </a:t>
            </a:r>
            <a:r>
              <a:rPr lang="en-US" sz="1100" dirty="0" smtClean="0">
                <a:solidFill>
                  <a:schemeClr val="accent1">
                    <a:lumMod val="50000"/>
                  </a:schemeClr>
                </a:solidFill>
                <a:latin typeface="GHEA Grapalat" pitchFamily="50" charset="0"/>
                <a:cs typeface="Arial" pitchFamily="34" charset="0"/>
              </a:rPr>
              <a:t>Information Assurance </a:t>
            </a:r>
            <a:r>
              <a:rPr lang="en-US" sz="1100" dirty="0" smtClean="0">
                <a:solidFill>
                  <a:schemeClr val="accent1">
                    <a:lumMod val="50000"/>
                  </a:schemeClr>
                </a:solidFill>
                <a:latin typeface="GHEA Grapalat" pitchFamily="50" charset="0"/>
                <a:cs typeface="Arial" pitchFamily="34" charset="0"/>
              </a:rPr>
              <a:t>D</a:t>
            </a:r>
            <a:r>
              <a:rPr lang="en-US" sz="1100" dirty="0" smtClean="0">
                <a:solidFill>
                  <a:schemeClr val="accent1">
                    <a:lumMod val="50000"/>
                  </a:schemeClr>
                </a:solidFill>
                <a:latin typeface="GHEA Grapalat" pitchFamily="50" charset="0"/>
                <a:cs typeface="Arial" pitchFamily="34" charset="0"/>
              </a:rPr>
              <a:t>epartment </a:t>
            </a:r>
            <a:r>
              <a:rPr lang="en-US" sz="1100" dirty="0">
                <a:solidFill>
                  <a:schemeClr val="accent1">
                    <a:lumMod val="50000"/>
                  </a:schemeClr>
                </a:solidFill>
                <a:latin typeface="GHEA Grapalat" pitchFamily="50" charset="0"/>
                <a:cs typeface="Arial" pitchFamily="34" charset="0"/>
              </a:rPr>
              <a:t>of the NAS RA “National Bureau of </a:t>
            </a:r>
            <a:r>
              <a:rPr lang="en-US" sz="1100" dirty="0" err="1">
                <a:solidFill>
                  <a:schemeClr val="accent1">
                    <a:lumMod val="50000"/>
                  </a:schemeClr>
                </a:solidFill>
                <a:latin typeface="GHEA Grapalat" pitchFamily="50" charset="0"/>
                <a:cs typeface="Arial" pitchFamily="34" charset="0"/>
              </a:rPr>
              <a:t>Expertises</a:t>
            </a:r>
            <a:r>
              <a:rPr lang="en-US" sz="1100" dirty="0">
                <a:solidFill>
                  <a:schemeClr val="accent1">
                    <a:lumMod val="50000"/>
                  </a:schemeClr>
                </a:solidFill>
                <a:latin typeface="GHEA Grapalat" pitchFamily="50" charset="0"/>
                <a:cs typeface="Arial" pitchFamily="34" charset="0"/>
              </a:rPr>
              <a:t>” SNPO (e-mail: </a:t>
            </a:r>
            <a:r>
              <a:rPr lang="en-US" sz="1100" b="1" dirty="0">
                <a:solidFill>
                  <a:schemeClr val="accent1">
                    <a:lumMod val="50000"/>
                  </a:schemeClr>
                </a:solidFill>
                <a:latin typeface="GHEA Grapalat" pitchFamily="50" charset="0"/>
                <a:cs typeface="Arial" pitchFamily="34" charset="0"/>
                <a:hlinkClick r:id="rId4"/>
              </a:rPr>
              <a:t>arusik20@yahoo.com</a:t>
            </a:r>
            <a:r>
              <a:rPr lang="en-US" sz="1100" dirty="0">
                <a:solidFill>
                  <a:schemeClr val="accent1">
                    <a:lumMod val="50000"/>
                  </a:schemeClr>
                </a:solidFill>
                <a:latin typeface="GHEA Grapalat" pitchFamily="50" charset="0"/>
                <a:cs typeface="Arial" pitchFamily="34" charset="0"/>
              </a:rPr>
              <a:t>  </a:t>
            </a:r>
            <a:r>
              <a:rPr lang="en-US" sz="1100" dirty="0" smtClean="0">
                <a:solidFill>
                  <a:schemeClr val="accent1">
                    <a:lumMod val="50000"/>
                  </a:schemeClr>
                </a:solidFill>
                <a:latin typeface="GHEA Grapalat" pitchFamily="50" charset="0"/>
                <a:cs typeface="Arial" pitchFamily="34" charset="0"/>
              </a:rPr>
              <a:t>Tel.: </a:t>
            </a:r>
            <a:r>
              <a:rPr lang="en-US" sz="1100" dirty="0">
                <a:solidFill>
                  <a:schemeClr val="accent1">
                    <a:lumMod val="50000"/>
                  </a:schemeClr>
                </a:solidFill>
                <a:latin typeface="GHEA Grapalat" pitchFamily="50" charset="0"/>
                <a:cs typeface="Arial" pitchFamily="34" charset="0"/>
              </a:rPr>
              <a:t>+374 55 45 36 73;  +37410 77-77-10 (+162)):</a:t>
            </a:r>
            <a:endParaRPr lang="ru-RU" sz="1100" dirty="0">
              <a:solidFill>
                <a:schemeClr val="accent1">
                  <a:lumMod val="50000"/>
                </a:schemeClr>
              </a:solidFill>
              <a:latin typeface="GHEA Grapalat" pitchFamily="50" charset="0"/>
              <a:cs typeface="Arial" pitchFamily="34" charset="0"/>
            </a:endParaRPr>
          </a:p>
          <a:p>
            <a:r>
              <a:rPr lang="en-US" sz="1100" b="1" dirty="0">
                <a:solidFill>
                  <a:schemeClr val="accent1">
                    <a:lumMod val="50000"/>
                  </a:schemeClr>
                </a:solidFill>
                <a:latin typeface="GHEA Grapalat" pitchFamily="50" charset="0"/>
                <a:cs typeface="Arial" pitchFamily="34" charset="0"/>
              </a:rPr>
              <a:t>Anna </a:t>
            </a:r>
            <a:r>
              <a:rPr lang="en-US" sz="1100" b="1" dirty="0" err="1">
                <a:solidFill>
                  <a:schemeClr val="accent1">
                    <a:lumMod val="50000"/>
                  </a:schemeClr>
                </a:solidFill>
                <a:latin typeface="GHEA Grapalat" pitchFamily="50" charset="0"/>
                <a:cs typeface="Arial" pitchFamily="34" charset="0"/>
              </a:rPr>
              <a:t>Petrosyan</a:t>
            </a:r>
            <a:r>
              <a:rPr lang="en-US" sz="1100" b="1" dirty="0">
                <a:solidFill>
                  <a:schemeClr val="accent1">
                    <a:lumMod val="50000"/>
                  </a:schemeClr>
                </a:solidFill>
                <a:latin typeface="GHEA Grapalat" pitchFamily="50" charset="0"/>
                <a:cs typeface="Arial" pitchFamily="34" charset="0"/>
              </a:rPr>
              <a:t>- </a:t>
            </a:r>
            <a:r>
              <a:rPr lang="en-US" sz="1100" dirty="0">
                <a:solidFill>
                  <a:schemeClr val="accent1">
                    <a:lumMod val="50000"/>
                  </a:schemeClr>
                </a:solidFill>
                <a:latin typeface="GHEA Grapalat" pitchFamily="50" charset="0"/>
                <a:cs typeface="Arial" pitchFamily="34" charset="0"/>
              </a:rPr>
              <a:t>Head of </a:t>
            </a:r>
            <a:r>
              <a:rPr lang="en-US" sz="1100" dirty="0">
                <a:solidFill>
                  <a:schemeClr val="accent1">
                    <a:lumMod val="50000"/>
                  </a:schemeClr>
                </a:solidFill>
                <a:latin typeface="GHEA Grapalat" pitchFamily="50" charset="0"/>
                <a:cs typeface="Arial" pitchFamily="34" charset="0"/>
              </a:rPr>
              <a:t>S</a:t>
            </a:r>
            <a:r>
              <a:rPr lang="en-US" sz="1100" dirty="0" smtClean="0">
                <a:solidFill>
                  <a:schemeClr val="accent1">
                    <a:lumMod val="50000"/>
                  </a:schemeClr>
                </a:solidFill>
                <a:latin typeface="GHEA Grapalat" pitchFamily="50" charset="0"/>
                <a:cs typeface="Arial" pitchFamily="34" charset="0"/>
              </a:rPr>
              <a:t>oil and </a:t>
            </a:r>
            <a:r>
              <a:rPr lang="en-US" sz="1100" dirty="0">
                <a:solidFill>
                  <a:schemeClr val="accent1">
                    <a:lumMod val="50000"/>
                  </a:schemeClr>
                </a:solidFill>
                <a:latin typeface="GHEA Grapalat" pitchFamily="50" charset="0"/>
                <a:cs typeface="Arial" pitchFamily="34" charset="0"/>
              </a:rPr>
              <a:t>B</a:t>
            </a:r>
            <a:r>
              <a:rPr lang="en-US" sz="1100" dirty="0" smtClean="0">
                <a:solidFill>
                  <a:schemeClr val="accent1">
                    <a:lumMod val="50000"/>
                  </a:schemeClr>
                </a:solidFill>
                <a:latin typeface="GHEA Grapalat" pitchFamily="50" charset="0"/>
                <a:cs typeface="Arial" pitchFamily="34" charset="0"/>
              </a:rPr>
              <a:t>iological Expertise Department </a:t>
            </a:r>
            <a:r>
              <a:rPr lang="en-US" sz="1100" dirty="0">
                <a:solidFill>
                  <a:schemeClr val="accent1">
                    <a:lumMod val="50000"/>
                  </a:schemeClr>
                </a:solidFill>
                <a:latin typeface="GHEA Grapalat" pitchFamily="50" charset="0"/>
                <a:cs typeface="Arial" pitchFamily="34" charset="0"/>
              </a:rPr>
              <a:t>of the NAS RA “National Bureau of </a:t>
            </a:r>
            <a:r>
              <a:rPr lang="en-US" sz="1100" dirty="0" err="1">
                <a:solidFill>
                  <a:schemeClr val="accent1">
                    <a:lumMod val="50000"/>
                  </a:schemeClr>
                </a:solidFill>
                <a:latin typeface="GHEA Grapalat" pitchFamily="50" charset="0"/>
                <a:cs typeface="Arial" pitchFamily="34" charset="0"/>
              </a:rPr>
              <a:t>Expertises</a:t>
            </a:r>
            <a:r>
              <a:rPr lang="en-US" sz="1100" dirty="0">
                <a:solidFill>
                  <a:schemeClr val="accent1">
                    <a:lumMod val="50000"/>
                  </a:schemeClr>
                </a:solidFill>
                <a:latin typeface="GHEA Grapalat" pitchFamily="50" charset="0"/>
                <a:cs typeface="Arial" pitchFamily="34" charset="0"/>
              </a:rPr>
              <a:t>” SNPO </a:t>
            </a:r>
            <a:r>
              <a:rPr lang="ru-RU" sz="1100" dirty="0">
                <a:solidFill>
                  <a:schemeClr val="accent1">
                    <a:lumMod val="50000"/>
                  </a:schemeClr>
                </a:solidFill>
                <a:latin typeface="GHEA Grapalat" pitchFamily="50" charset="0"/>
                <a:cs typeface="Arial" pitchFamily="34" charset="0"/>
              </a:rPr>
              <a:t> </a:t>
            </a:r>
            <a:r>
              <a:rPr lang="en-US" sz="1100" dirty="0">
                <a:solidFill>
                  <a:schemeClr val="accent1">
                    <a:lumMod val="50000"/>
                  </a:schemeClr>
                </a:solidFill>
                <a:latin typeface="GHEA Grapalat" pitchFamily="50" charset="0"/>
                <a:cs typeface="Arial" pitchFamily="34" charset="0"/>
              </a:rPr>
              <a:t>(e-mail:</a:t>
            </a:r>
            <a:r>
              <a:rPr lang="ru-RU" sz="1100" dirty="0">
                <a:solidFill>
                  <a:schemeClr val="accent1">
                    <a:lumMod val="50000"/>
                  </a:schemeClr>
                </a:solidFill>
                <a:latin typeface="GHEA Grapalat" pitchFamily="50" charset="0"/>
                <a:cs typeface="Arial" pitchFamily="34" charset="0"/>
              </a:rPr>
              <a:t> </a:t>
            </a:r>
            <a:r>
              <a:rPr lang="ru-RU" sz="1100" b="1" dirty="0">
                <a:solidFill>
                  <a:schemeClr val="accent1">
                    <a:lumMod val="50000"/>
                  </a:schemeClr>
                </a:solidFill>
                <a:latin typeface="GHEA Grapalat" pitchFamily="50" charset="0"/>
                <a:cs typeface="Arial" pitchFamily="34" charset="0"/>
                <a:hlinkClick r:id="rId5"/>
              </a:rPr>
              <a:t>annapetrosyan99@gmail.com</a:t>
            </a:r>
            <a:r>
              <a:rPr lang="ru-RU" sz="1100" b="1" dirty="0">
                <a:solidFill>
                  <a:schemeClr val="accent1">
                    <a:lumMod val="50000"/>
                  </a:schemeClr>
                </a:solidFill>
                <a:latin typeface="GHEA Grapalat" pitchFamily="50" charset="0"/>
                <a:cs typeface="Arial" pitchFamily="34" charset="0"/>
              </a:rPr>
              <a:t> </a:t>
            </a:r>
            <a:r>
              <a:rPr lang="en-US" sz="1100" dirty="0" smtClean="0">
                <a:solidFill>
                  <a:schemeClr val="accent1">
                    <a:lumMod val="50000"/>
                  </a:schemeClr>
                </a:solidFill>
                <a:latin typeface="GHEA Grapalat" pitchFamily="50" charset="0"/>
                <a:cs typeface="Arial" pitchFamily="34" charset="0"/>
              </a:rPr>
              <a:t>Tel.</a:t>
            </a:r>
            <a:r>
              <a:rPr lang="ru-RU" sz="1100" dirty="0" smtClean="0">
                <a:solidFill>
                  <a:schemeClr val="accent1">
                    <a:lumMod val="50000"/>
                  </a:schemeClr>
                </a:solidFill>
                <a:latin typeface="GHEA Grapalat" pitchFamily="50" charset="0"/>
                <a:cs typeface="Arial" pitchFamily="34" charset="0"/>
              </a:rPr>
              <a:t>: </a:t>
            </a:r>
            <a:r>
              <a:rPr lang="ru-RU" sz="1100" dirty="0">
                <a:solidFill>
                  <a:schemeClr val="accent1">
                    <a:lumMod val="50000"/>
                  </a:schemeClr>
                </a:solidFill>
                <a:latin typeface="GHEA Grapalat" pitchFamily="50" charset="0"/>
                <a:cs typeface="Arial" pitchFamily="34" charset="0"/>
              </a:rPr>
              <a:t>+37491-63-69-12;  +3741077-77-10 (+147))</a:t>
            </a:r>
          </a:p>
          <a:p>
            <a:endParaRPr lang="en-US" sz="300" b="1" dirty="0">
              <a:solidFill>
                <a:schemeClr val="accent1">
                  <a:lumMod val="50000"/>
                </a:schemeClr>
              </a:solidFill>
              <a:latin typeface="GHEA Grapalat" pitchFamily="50" charset="0"/>
              <a:cs typeface="Arial" pitchFamily="34" charset="0"/>
            </a:endParaRPr>
          </a:p>
        </p:txBody>
      </p:sp>
    </p:spTree>
    <p:extLst>
      <p:ext uri="{BB962C8B-B14F-4D97-AF65-F5344CB8AC3E}">
        <p14:creationId xmlns:p14="http://schemas.microsoft.com/office/powerpoint/2010/main" val="1016662780"/>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7" name="Объект 6" descr="C:\Users\Anna_Harutyunyan\AppData\Local\Microsoft\Windows\INetCache\Content.Word\Безымянный.jpg"/>
          <p:cNvPicPr>
            <a:picLocks noGrp="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5651" y="35496"/>
            <a:ext cx="6813376" cy="8533456"/>
          </a:xfrm>
          <a:prstGeom prst="rect">
            <a:avLst/>
          </a:prstGeom>
          <a:noFill/>
          <a:ln>
            <a:noFill/>
          </a:ln>
        </p:spPr>
      </p:pic>
      <p:sp>
        <p:nvSpPr>
          <p:cNvPr id="5" name="Прямоугольник 4"/>
          <p:cNvSpPr/>
          <p:nvPr/>
        </p:nvSpPr>
        <p:spPr>
          <a:xfrm>
            <a:off x="113171" y="107504"/>
            <a:ext cx="6628197" cy="7525137"/>
          </a:xfrm>
          <a:prstGeom prst="rect">
            <a:avLst/>
          </a:prstGeom>
        </p:spPr>
        <p:txBody>
          <a:bodyPr wrap="square">
            <a:spAutoFit/>
          </a:bodyPr>
          <a:lstStyle/>
          <a:p>
            <a:pPr algn="just"/>
            <a:r>
              <a:rPr lang="en-US" sz="1200" dirty="0"/>
              <a:t>     The work of </a:t>
            </a:r>
            <a:r>
              <a:rPr lang="en-US" sz="1200" dirty="0" smtClean="0"/>
              <a:t>the scientific </a:t>
            </a:r>
            <a:r>
              <a:rPr lang="en-US" sz="1200" dirty="0"/>
              <a:t>conference will be carried out in </a:t>
            </a:r>
            <a:r>
              <a:rPr lang="en-US" sz="1200" dirty="0" smtClean="0"/>
              <a:t>5 main </a:t>
            </a:r>
            <a:r>
              <a:rPr lang="en-US" sz="1200" dirty="0"/>
              <a:t>directions  (sections</a:t>
            </a:r>
            <a:r>
              <a:rPr lang="en-US" sz="1200" dirty="0" smtClean="0"/>
              <a:t>).</a:t>
            </a:r>
            <a:endParaRPr lang="ru-RU" sz="500" dirty="0">
              <a:latin typeface="GHEA Grapalat" pitchFamily="50" charset="0"/>
            </a:endParaRPr>
          </a:p>
          <a:p>
            <a:pPr algn="just"/>
            <a:r>
              <a:rPr lang="en-US" sz="1200" b="1" dirty="0">
                <a:latin typeface="GHEA Grapalat" pitchFamily="50" charset="0"/>
              </a:rPr>
              <a:t>     Section 1. Modern </a:t>
            </a:r>
            <a:r>
              <a:rPr lang="en-US" sz="1200" b="1" dirty="0" smtClean="0">
                <a:latin typeface="GHEA Grapalat" pitchFamily="50" charset="0"/>
              </a:rPr>
              <a:t>Requirements </a:t>
            </a:r>
            <a:r>
              <a:rPr lang="en-US" sz="1200" b="1" dirty="0">
                <a:latin typeface="GHEA Grapalat" pitchFamily="50" charset="0"/>
              </a:rPr>
              <a:t>and </a:t>
            </a:r>
            <a:r>
              <a:rPr lang="en-US" sz="1200" b="1" dirty="0" smtClean="0">
                <a:latin typeface="GHEA Grapalat" pitchFamily="50" charset="0"/>
              </a:rPr>
              <a:t>Problems </a:t>
            </a:r>
            <a:r>
              <a:rPr lang="en-US" sz="1200" b="1" dirty="0">
                <a:latin typeface="GHEA Grapalat" pitchFamily="50" charset="0"/>
              </a:rPr>
              <a:t>of </a:t>
            </a:r>
            <a:r>
              <a:rPr lang="en-US" sz="1200" b="1" dirty="0" smtClean="0">
                <a:latin typeface="GHEA Grapalat" pitchFamily="50" charset="0"/>
              </a:rPr>
              <a:t>Legal </a:t>
            </a:r>
            <a:r>
              <a:rPr lang="en-US" sz="1200" b="1" dirty="0">
                <a:latin typeface="GHEA Grapalat" pitchFamily="50" charset="0"/>
              </a:rPr>
              <a:t>and </a:t>
            </a:r>
            <a:r>
              <a:rPr lang="en-US" sz="1200" b="1" dirty="0" smtClean="0">
                <a:latin typeface="GHEA Grapalat" pitchFamily="50" charset="0"/>
              </a:rPr>
              <a:t>Scientific Methodical Support </a:t>
            </a:r>
            <a:r>
              <a:rPr lang="en-US" sz="1200" b="1" dirty="0">
                <a:latin typeface="GHEA Grapalat" pitchFamily="50" charset="0"/>
              </a:rPr>
              <a:t>of </a:t>
            </a:r>
            <a:r>
              <a:rPr lang="en-US" sz="1200" b="1" dirty="0" smtClean="0">
                <a:latin typeface="GHEA Grapalat" pitchFamily="50" charset="0"/>
              </a:rPr>
              <a:t>Forensic Activity</a:t>
            </a:r>
            <a:r>
              <a:rPr lang="en-US" sz="1200" b="1" dirty="0">
                <a:latin typeface="GHEA Grapalat" pitchFamily="50" charset="0"/>
              </a:rPr>
              <a:t>, </a:t>
            </a:r>
            <a:r>
              <a:rPr lang="en-US" sz="1200" b="1" dirty="0" smtClean="0">
                <a:latin typeface="GHEA Grapalat" pitchFamily="50" charset="0"/>
              </a:rPr>
              <a:t>Their Role </a:t>
            </a:r>
            <a:r>
              <a:rPr lang="en-US" sz="1200" b="1" dirty="0">
                <a:latin typeface="GHEA Grapalat" pitchFamily="50" charset="0"/>
              </a:rPr>
              <a:t>i</a:t>
            </a:r>
            <a:r>
              <a:rPr lang="en-US" sz="1200" b="1" dirty="0" smtClean="0">
                <a:latin typeface="GHEA Grapalat" pitchFamily="50" charset="0"/>
              </a:rPr>
              <a:t>n Protection of </a:t>
            </a:r>
            <a:r>
              <a:rPr lang="en-US" sz="1200" b="1" dirty="0">
                <a:latin typeface="GHEA Grapalat" pitchFamily="50" charset="0"/>
              </a:rPr>
              <a:t>the </a:t>
            </a:r>
            <a:r>
              <a:rPr lang="en-US" sz="1200" b="1" dirty="0" smtClean="0">
                <a:latin typeface="GHEA Grapalat" pitchFamily="50" charset="0"/>
              </a:rPr>
              <a:t>Rights </a:t>
            </a:r>
            <a:r>
              <a:rPr lang="en-US" sz="1200" b="1" dirty="0">
                <a:latin typeface="GHEA Grapalat" pitchFamily="50" charset="0"/>
              </a:rPr>
              <a:t>and </a:t>
            </a:r>
            <a:r>
              <a:rPr lang="en-US" sz="1200" b="1" dirty="0" smtClean="0">
                <a:latin typeface="GHEA Grapalat" pitchFamily="50" charset="0"/>
              </a:rPr>
              <a:t>Interests </a:t>
            </a:r>
            <a:r>
              <a:rPr lang="en-US" sz="1200" b="1" dirty="0">
                <a:latin typeface="GHEA Grapalat" pitchFamily="50" charset="0"/>
              </a:rPr>
              <a:t>of </a:t>
            </a:r>
            <a:r>
              <a:rPr lang="en-US" sz="1200" b="1" dirty="0" smtClean="0">
                <a:latin typeface="GHEA Grapalat" pitchFamily="50" charset="0"/>
              </a:rPr>
              <a:t>Both </a:t>
            </a:r>
            <a:r>
              <a:rPr lang="en-US" sz="1200" b="1" dirty="0">
                <a:latin typeface="GHEA Grapalat" pitchFamily="50" charset="0"/>
              </a:rPr>
              <a:t>the </a:t>
            </a:r>
            <a:r>
              <a:rPr lang="en-US" sz="1200" b="1" dirty="0" smtClean="0">
                <a:latin typeface="GHEA Grapalat" pitchFamily="50" charset="0"/>
              </a:rPr>
              <a:t>State </a:t>
            </a:r>
            <a:r>
              <a:rPr lang="en-US" sz="1200" b="1" dirty="0">
                <a:latin typeface="GHEA Grapalat" pitchFamily="50" charset="0"/>
              </a:rPr>
              <a:t>and </a:t>
            </a:r>
            <a:r>
              <a:rPr lang="en-US" sz="1200" b="1" dirty="0">
                <a:latin typeface="GHEA Grapalat" pitchFamily="50" charset="0"/>
              </a:rPr>
              <a:t>I</a:t>
            </a:r>
            <a:r>
              <a:rPr lang="en-US" sz="1200" b="1" dirty="0" smtClean="0">
                <a:latin typeface="GHEA Grapalat" pitchFamily="50" charset="0"/>
              </a:rPr>
              <a:t>ndividuals</a:t>
            </a:r>
            <a:endParaRPr lang="en-US" sz="1200" b="1" dirty="0">
              <a:latin typeface="GHEA Grapalat" pitchFamily="50" charset="0"/>
            </a:endParaRPr>
          </a:p>
          <a:p>
            <a:pPr algn="just"/>
            <a:r>
              <a:rPr lang="en-US" sz="1200" b="1" dirty="0">
                <a:latin typeface="GHEA Grapalat" pitchFamily="50" charset="0"/>
              </a:rPr>
              <a:t>      </a:t>
            </a:r>
            <a:r>
              <a:rPr lang="en-US" sz="1200" dirty="0">
                <a:latin typeface="GHEA Grapalat" pitchFamily="50" charset="0"/>
              </a:rPr>
              <a:t>It includes the following directions:</a:t>
            </a:r>
          </a:p>
          <a:p>
            <a:pPr marL="171450" indent="-171450" algn="just">
              <a:buFont typeface="Arial" panose="020B0604020202020204" pitchFamily="34" charset="0"/>
              <a:buChar char="•"/>
            </a:pPr>
            <a:r>
              <a:rPr lang="en-US" sz="1200" dirty="0">
                <a:latin typeface="GHEA Grapalat" pitchFamily="50" charset="0"/>
              </a:rPr>
              <a:t>Basics of legal support of forensic </a:t>
            </a:r>
            <a:r>
              <a:rPr lang="en-US" sz="1200" dirty="0" smtClean="0">
                <a:latin typeface="GHEA Grapalat" pitchFamily="50" charset="0"/>
              </a:rPr>
              <a:t>activity,</a:t>
            </a:r>
            <a:endParaRPr lang="en-US" sz="1200" dirty="0">
              <a:latin typeface="GHEA Grapalat" pitchFamily="50" charset="0"/>
            </a:endParaRPr>
          </a:p>
          <a:p>
            <a:pPr marL="171450" indent="-171450" algn="just">
              <a:buFont typeface="Arial" panose="020B0604020202020204" pitchFamily="34" charset="0"/>
              <a:buChar char="•"/>
            </a:pPr>
            <a:r>
              <a:rPr lang="en-US" sz="1200" dirty="0">
                <a:latin typeface="GHEA Grapalat" pitchFamily="50" charset="0"/>
              </a:rPr>
              <a:t>Procedural and organizational basics of forensic </a:t>
            </a:r>
            <a:r>
              <a:rPr lang="en-US" sz="1200" dirty="0" smtClean="0">
                <a:latin typeface="GHEA Grapalat" pitchFamily="50" charset="0"/>
              </a:rPr>
              <a:t>activity,</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Modern requirements for scientific methodical support of forensic </a:t>
            </a:r>
            <a:r>
              <a:rPr lang="en-US" sz="1200" dirty="0" smtClean="0">
                <a:latin typeface="GHEA Grapalat" pitchFamily="50" charset="0"/>
              </a:rPr>
              <a:t>activity, </a:t>
            </a:r>
            <a:endParaRPr lang="en-US"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Current </a:t>
            </a:r>
            <a:r>
              <a:rPr lang="en-US" sz="1200" dirty="0">
                <a:latin typeface="GHEA Grapalat" pitchFamily="50" charset="0"/>
              </a:rPr>
              <a:t>issues </a:t>
            </a:r>
            <a:r>
              <a:rPr lang="en-US" sz="1200" dirty="0" smtClean="0">
                <a:latin typeface="GHEA Grapalat" pitchFamily="50" charset="0"/>
              </a:rPr>
              <a:t>of criminology </a:t>
            </a:r>
            <a:r>
              <a:rPr lang="en-US" sz="1200" dirty="0">
                <a:latin typeface="GHEA Grapalat" pitchFamily="50" charset="0"/>
              </a:rPr>
              <a:t>and </a:t>
            </a:r>
            <a:r>
              <a:rPr lang="en-US" sz="1200" dirty="0" smtClean="0">
                <a:latin typeface="GHEA Grapalat" pitchFamily="50" charset="0"/>
              </a:rPr>
              <a:t>criminalistics</a:t>
            </a:r>
            <a:r>
              <a:rPr lang="en-US" sz="1200" dirty="0">
                <a:latin typeface="GHEA Grapalat" pitchFamily="50" charset="0"/>
              </a:rPr>
              <a:t>.</a:t>
            </a:r>
            <a:endParaRPr lang="en-US" sz="1200" dirty="0">
              <a:latin typeface="GHEA Grapalat" pitchFamily="50" charset="0"/>
            </a:endParaRPr>
          </a:p>
          <a:p>
            <a:pPr marL="171450" lvl="0" indent="-171450" algn="just">
              <a:buFont typeface="Arial" panose="020B0604020202020204" pitchFamily="34" charset="0"/>
              <a:buChar char="•"/>
            </a:pPr>
            <a:endParaRPr lang="en-US" sz="300" dirty="0">
              <a:latin typeface="GHEA Grapalat" pitchFamily="50" charset="0"/>
            </a:endParaRPr>
          </a:p>
          <a:p>
            <a:pPr algn="just"/>
            <a:r>
              <a:rPr lang="en-US" sz="1200" b="1" dirty="0">
                <a:latin typeface="GHEA Grapalat" pitchFamily="50" charset="0"/>
              </a:rPr>
              <a:t>    Section 2. Current </a:t>
            </a:r>
            <a:r>
              <a:rPr lang="en-US" sz="1200" b="1" dirty="0" smtClean="0">
                <a:latin typeface="GHEA Grapalat" pitchFamily="50" charset="0"/>
              </a:rPr>
              <a:t>Problems </a:t>
            </a:r>
            <a:r>
              <a:rPr lang="en-US" sz="1200" b="1" dirty="0">
                <a:latin typeface="GHEA Grapalat" pitchFamily="50" charset="0"/>
              </a:rPr>
              <a:t>and </a:t>
            </a:r>
            <a:r>
              <a:rPr lang="en-US" sz="1200" b="1" dirty="0" smtClean="0">
                <a:latin typeface="GHEA Grapalat" pitchFamily="50" charset="0"/>
              </a:rPr>
              <a:t>T</a:t>
            </a:r>
            <a:r>
              <a:rPr lang="en-US" sz="1200" b="1" dirty="0" smtClean="0">
                <a:latin typeface="GHEA Grapalat" pitchFamily="50" charset="0"/>
              </a:rPr>
              <a:t>rends of Development </a:t>
            </a:r>
            <a:r>
              <a:rPr lang="en-US" sz="1200" b="1" dirty="0">
                <a:latin typeface="GHEA Grapalat" pitchFamily="50" charset="0"/>
              </a:rPr>
              <a:t>of </a:t>
            </a:r>
            <a:r>
              <a:rPr lang="en-US" sz="1200" b="1" dirty="0" err="1">
                <a:latin typeface="GHEA Grapalat" pitchFamily="50" charset="0"/>
              </a:rPr>
              <a:t>C</a:t>
            </a:r>
            <a:r>
              <a:rPr lang="en-US" sz="1200" b="1" dirty="0" err="1" smtClean="0">
                <a:latin typeface="GHEA Grapalat" pitchFamily="50" charset="0"/>
              </a:rPr>
              <a:t>riminalistic</a:t>
            </a:r>
            <a:r>
              <a:rPr lang="en-US" sz="1200" b="1" dirty="0" smtClean="0">
                <a:latin typeface="GHEA Grapalat" pitchFamily="50" charset="0"/>
              </a:rPr>
              <a:t> Expertise</a:t>
            </a:r>
            <a:endParaRPr lang="en-US" sz="1200" b="1" dirty="0">
              <a:latin typeface="GHEA Grapalat" pitchFamily="50" charset="0"/>
            </a:endParaRPr>
          </a:p>
          <a:p>
            <a:pPr algn="just"/>
            <a:r>
              <a:rPr lang="en-US" sz="1200" dirty="0">
                <a:latin typeface="GHEA Grapalat" pitchFamily="50" charset="0"/>
              </a:rPr>
              <a:t>       It includes the following fields:</a:t>
            </a:r>
          </a:p>
          <a:p>
            <a:pPr marL="171450" lvl="0" indent="-171450" algn="just">
              <a:buFont typeface="Arial" panose="020B0604020202020204" pitchFamily="34" charset="0"/>
              <a:buChar char="•"/>
            </a:pPr>
            <a:r>
              <a:rPr lang="en-US" sz="1200" dirty="0" smtClean="0">
                <a:latin typeface="GHEA Grapalat" pitchFamily="50" charset="0"/>
              </a:rPr>
              <a:t>Ballistic,</a:t>
            </a:r>
            <a:endParaRPr lang="ru-RU" sz="1200" dirty="0">
              <a:latin typeface="GHEA Grapalat" pitchFamily="50" charset="0"/>
            </a:endParaRPr>
          </a:p>
          <a:p>
            <a:pPr marL="171450" indent="-171450" algn="just">
              <a:buFont typeface="Arial" panose="020B0604020202020204" pitchFamily="34" charset="0"/>
              <a:buChar char="•"/>
            </a:pPr>
            <a:r>
              <a:rPr lang="en-US" sz="1200" dirty="0" err="1" smtClean="0">
                <a:latin typeface="GHEA Grapalat" pitchFamily="50" charset="0"/>
              </a:rPr>
              <a:t>Traceological</a:t>
            </a:r>
            <a:r>
              <a:rPr lang="en-US" sz="1200" dirty="0" smtClean="0">
                <a:latin typeface="GHEA Grapalat" pitchFamily="50" charset="0"/>
              </a:rPr>
              <a:t>,</a:t>
            </a:r>
            <a:endParaRPr lang="ru-RU" sz="1200" dirty="0">
              <a:latin typeface="GHEA Grapalat" pitchFamily="50" charset="0"/>
            </a:endParaRPr>
          </a:p>
          <a:p>
            <a:pPr marL="171450" lvl="0" indent="-171450" algn="just">
              <a:buFont typeface="Arial" panose="020B0604020202020204" pitchFamily="34" charset="0"/>
              <a:buChar char="•"/>
            </a:pPr>
            <a:r>
              <a:rPr lang="en-US" sz="1200" dirty="0" smtClean="0">
                <a:latin typeface="GHEA Grapalat" pitchFamily="50" charset="0"/>
              </a:rPr>
              <a:t>Handwriting,</a:t>
            </a:r>
            <a:endParaRPr lang="ru-RU" sz="1200" dirty="0">
              <a:latin typeface="GHEA Grapalat" pitchFamily="50" charset="0"/>
            </a:endParaRPr>
          </a:p>
          <a:p>
            <a:pPr marL="171450" lvl="0" indent="-171450" algn="just">
              <a:buFont typeface="Arial" panose="020B0604020202020204" pitchFamily="34" charset="0"/>
              <a:buChar char="•"/>
            </a:pPr>
            <a:r>
              <a:rPr lang="en-US" sz="1200" dirty="0" smtClean="0">
                <a:latin typeface="GHEA Grapalat" pitchFamily="50" charset="0"/>
              </a:rPr>
              <a:t>Documentary,</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Explosive technical, </a:t>
            </a:r>
            <a:r>
              <a:rPr lang="en-US" sz="1200" dirty="0" smtClean="0">
                <a:latin typeface="GHEA Grapalat" pitchFamily="50" charset="0"/>
              </a:rPr>
              <a:t>Explosive Technological</a:t>
            </a:r>
            <a:r>
              <a:rPr lang="en-US" sz="1200" dirty="0">
                <a:latin typeface="GHEA Grapalat" pitchFamily="50" charset="0"/>
              </a:rPr>
              <a:t>, </a:t>
            </a:r>
            <a:r>
              <a:rPr lang="en-US" sz="1200" dirty="0" smtClean="0">
                <a:latin typeface="GHEA Grapalat" pitchFamily="50" charset="0"/>
              </a:rPr>
              <a:t>Fire Technical </a:t>
            </a:r>
          </a:p>
          <a:p>
            <a:pPr marL="171450" lvl="0" indent="-171450" algn="just">
              <a:buFont typeface="Arial" panose="020B0604020202020204" pitchFamily="34" charset="0"/>
              <a:buChar char="•"/>
            </a:pPr>
            <a:r>
              <a:rPr lang="en-US" sz="1200" dirty="0" smtClean="0">
                <a:latin typeface="GHEA Grapalat" pitchFamily="50" charset="0"/>
              </a:rPr>
              <a:t>Biological, etc.</a:t>
            </a:r>
            <a:endParaRPr lang="en-US" sz="300" dirty="0">
              <a:latin typeface="GHEA Grapalat" pitchFamily="50" charset="0"/>
            </a:endParaRPr>
          </a:p>
          <a:p>
            <a:pPr algn="just"/>
            <a:r>
              <a:rPr lang="en-US" sz="1200" b="1" dirty="0">
                <a:latin typeface="GHEA Grapalat" pitchFamily="50" charset="0"/>
              </a:rPr>
              <a:t>     Section 3. Current </a:t>
            </a:r>
            <a:r>
              <a:rPr lang="en-US" sz="1200" b="1" dirty="0" smtClean="0">
                <a:latin typeface="GHEA Grapalat" pitchFamily="50" charset="0"/>
              </a:rPr>
              <a:t>Problems </a:t>
            </a:r>
            <a:r>
              <a:rPr lang="en-US" sz="1200" b="1" dirty="0">
                <a:latin typeface="GHEA Grapalat" pitchFamily="50" charset="0"/>
              </a:rPr>
              <a:t>and </a:t>
            </a:r>
            <a:r>
              <a:rPr lang="en-US" sz="1200" b="1" dirty="0" smtClean="0">
                <a:latin typeface="GHEA Grapalat" pitchFamily="50" charset="0"/>
              </a:rPr>
              <a:t>Trends of Development of Forensic </a:t>
            </a:r>
            <a:r>
              <a:rPr lang="en-US" sz="1200" b="1" dirty="0" smtClean="0">
                <a:latin typeface="GHEA Grapalat" pitchFamily="50" charset="0"/>
              </a:rPr>
              <a:t>Chemical Expertise</a:t>
            </a:r>
            <a:endParaRPr lang="ru-RU" sz="300" b="1" dirty="0">
              <a:latin typeface="GHEA Grapalat" pitchFamily="50" charset="0"/>
            </a:endParaRPr>
          </a:p>
          <a:p>
            <a:pPr algn="just"/>
            <a:r>
              <a:rPr lang="en-US" sz="1200" b="1" dirty="0"/>
              <a:t>     </a:t>
            </a:r>
            <a:r>
              <a:rPr lang="en-US" sz="1200" dirty="0">
                <a:latin typeface="GHEA Grapalat" pitchFamily="50" charset="0"/>
              </a:rPr>
              <a:t>It includes the following </a:t>
            </a:r>
            <a:r>
              <a:rPr lang="en-US" sz="1200" dirty="0" smtClean="0">
                <a:latin typeface="GHEA Grapalat" pitchFamily="50" charset="0"/>
              </a:rPr>
              <a:t>fields:</a:t>
            </a:r>
            <a:endParaRPr lang="en-US" sz="1200" dirty="0">
              <a:latin typeface="GHEA Grapalat" pitchFamily="50" charset="0"/>
            </a:endParaRPr>
          </a:p>
          <a:p>
            <a:pPr algn="just"/>
            <a:endParaRPr lang="ru-RU" sz="3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Forensic </a:t>
            </a:r>
            <a:r>
              <a:rPr lang="en-US" sz="1200" dirty="0" smtClean="0">
                <a:latin typeface="GHEA Grapalat" pitchFamily="50" charset="0"/>
              </a:rPr>
              <a:t>Chemical,</a:t>
            </a:r>
            <a:endParaRPr lang="en-US"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err="1" smtClean="0">
                <a:latin typeface="GHEA Grapalat" pitchFamily="50" charset="0"/>
              </a:rPr>
              <a:t>C</a:t>
            </a:r>
            <a:r>
              <a:rPr lang="en-US" sz="1200" dirty="0" err="1" smtClean="0">
                <a:latin typeface="GHEA Grapalat" pitchFamily="50" charset="0"/>
              </a:rPr>
              <a:t>hemico</a:t>
            </a:r>
            <a:r>
              <a:rPr lang="en-US" sz="1200" dirty="0" smtClean="0">
                <a:latin typeface="GHEA Grapalat" pitchFamily="50" charset="0"/>
              </a:rPr>
              <a:t>-Toxicological,</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Food and </a:t>
            </a:r>
            <a:r>
              <a:rPr lang="en-US" sz="1200" dirty="0" smtClean="0">
                <a:latin typeface="GHEA Grapalat" pitchFamily="50" charset="0"/>
              </a:rPr>
              <a:t>Beverages,</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Biochemical,</a:t>
            </a:r>
            <a:endParaRPr lang="ru-RU" sz="1200" dirty="0">
              <a:latin typeface="GHEA Grapalat" pitchFamily="50" charset="0"/>
            </a:endParaRPr>
          </a:p>
          <a:p>
            <a:pPr marL="171450" indent="-171450" algn="just">
              <a:buFont typeface="Arial" panose="020B0604020202020204" pitchFamily="34" charset="0"/>
              <a:buChar char="•"/>
            </a:pPr>
            <a:r>
              <a:rPr lang="en-US" sz="1200" dirty="0">
                <a:latin typeface="GHEA Grapalat" pitchFamily="50" charset="0"/>
              </a:rPr>
              <a:t> Material </a:t>
            </a:r>
            <a:r>
              <a:rPr lang="en-US" sz="1200" dirty="0" smtClean="0">
                <a:latin typeface="GHEA Grapalat" pitchFamily="50" charset="0"/>
              </a:rPr>
              <a:t>Science, etc.</a:t>
            </a:r>
            <a:endParaRPr lang="ru-RU" sz="1200" dirty="0">
              <a:latin typeface="GHEA Grapalat" pitchFamily="50" charset="0"/>
            </a:endParaRPr>
          </a:p>
          <a:p>
            <a:pPr marL="171450" lvl="0" indent="-171450" algn="just">
              <a:buFont typeface="Arial" panose="020B0604020202020204" pitchFamily="34" charset="0"/>
              <a:buChar char="•"/>
            </a:pPr>
            <a:endParaRPr lang="en-US" sz="300" dirty="0">
              <a:latin typeface="GHEA Grapalat" pitchFamily="50" charset="0"/>
            </a:endParaRPr>
          </a:p>
          <a:p>
            <a:pPr algn="just"/>
            <a:r>
              <a:rPr lang="en-US" sz="1200" b="1" dirty="0"/>
              <a:t>    </a:t>
            </a:r>
            <a:r>
              <a:rPr lang="en-US" sz="1200" b="1" dirty="0">
                <a:latin typeface="GHEA Grapalat" pitchFamily="50" charset="0"/>
              </a:rPr>
              <a:t>Section 4. </a:t>
            </a:r>
            <a:r>
              <a:rPr lang="en-US" sz="1200" b="1" dirty="0">
                <a:latin typeface="GHEA Grapalat" pitchFamily="50" charset="0"/>
              </a:rPr>
              <a:t>Current Problems and Trends of Development of Forensic </a:t>
            </a:r>
            <a:r>
              <a:rPr lang="en-US" sz="1200" b="1" dirty="0" smtClean="0">
                <a:latin typeface="GHEA Grapalat" pitchFamily="50" charset="0"/>
              </a:rPr>
              <a:t>Engineering and Technical Expertise</a:t>
            </a:r>
            <a:endParaRPr lang="ru-RU" sz="300" b="1" dirty="0">
              <a:latin typeface="GHEA Grapalat" pitchFamily="50" charset="0"/>
            </a:endParaRPr>
          </a:p>
          <a:p>
            <a:pPr algn="just"/>
            <a:endParaRPr lang="ru-RU" sz="300" b="1" dirty="0">
              <a:latin typeface="GHEA Grapalat" pitchFamily="50" charset="0"/>
            </a:endParaRPr>
          </a:p>
          <a:p>
            <a:pPr algn="just"/>
            <a:r>
              <a:rPr lang="ru-RU" sz="1200" dirty="0">
                <a:latin typeface="GHEA Grapalat" pitchFamily="50" charset="0"/>
              </a:rPr>
              <a:t>   </a:t>
            </a:r>
            <a:r>
              <a:rPr lang="en-US" sz="1200" dirty="0">
                <a:latin typeface="GHEA Grapalat" pitchFamily="50" charset="0"/>
              </a:rPr>
              <a:t>  It includes the following fields:</a:t>
            </a:r>
          </a:p>
          <a:p>
            <a:pPr algn="just"/>
            <a:endParaRPr lang="ru-RU" sz="3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Video, Audio Recording </a:t>
            </a:r>
            <a:r>
              <a:rPr lang="en-US" sz="1200" dirty="0">
                <a:latin typeface="GHEA Grapalat" pitchFamily="50" charset="0"/>
              </a:rPr>
              <a:t>and </a:t>
            </a:r>
            <a:r>
              <a:rPr lang="en-US" sz="1200" dirty="0" smtClean="0">
                <a:latin typeface="GHEA Grapalat" pitchFamily="50" charset="0"/>
              </a:rPr>
              <a:t>Photo-Technical,</a:t>
            </a:r>
            <a:endParaRPr lang="en-US"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err="1" smtClean="0">
                <a:latin typeface="GHEA Grapalat" pitchFamily="50" charset="0"/>
              </a:rPr>
              <a:t>Autotechnical</a:t>
            </a:r>
            <a:r>
              <a:rPr lang="en-US" sz="1200" dirty="0" smtClean="0">
                <a:latin typeface="GHEA Grapalat" pitchFamily="50" charset="0"/>
              </a:rPr>
              <a:t>,</a:t>
            </a:r>
          </a:p>
          <a:p>
            <a:pPr marL="171450" lvl="0" indent="-171450" algn="just">
              <a:buFont typeface="Arial" panose="020B0604020202020204" pitchFamily="34" charset="0"/>
              <a:buChar char="•"/>
            </a:pPr>
            <a:r>
              <a:rPr lang="en-US" sz="1200" dirty="0" smtClean="0">
                <a:latin typeface="GHEA Grapalat" pitchFamily="50" charset="0"/>
              </a:rPr>
              <a:t> Computer-Technical,</a:t>
            </a:r>
            <a:endParaRPr lang="en-US" sz="1200" dirty="0">
              <a:latin typeface="GHEA Grapalat" pitchFamily="50" charset="0"/>
            </a:endParaRPr>
          </a:p>
          <a:p>
            <a:pPr marL="17145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Construction-Technical,</a:t>
            </a:r>
            <a:endParaRPr lang="ru-RU" sz="1200" dirty="0">
              <a:latin typeface="GHEA Grapalat" pitchFamily="50" charset="0"/>
            </a:endParaRPr>
          </a:p>
          <a:p>
            <a:pPr marL="171450" indent="-171450" algn="just">
              <a:buFont typeface="Arial" panose="020B0604020202020204" pitchFamily="34" charset="0"/>
              <a:buChar char="•"/>
            </a:pPr>
            <a:r>
              <a:rPr lang="ru-RU" sz="1200" dirty="0">
                <a:latin typeface="GHEA Grapalat" pitchFamily="50" charset="0"/>
              </a:rPr>
              <a:t> </a:t>
            </a:r>
            <a:r>
              <a:rPr lang="en-US" sz="1200" dirty="0" smtClean="0">
                <a:latin typeface="GHEA Grapalat" pitchFamily="50" charset="0"/>
              </a:rPr>
              <a:t>Engineering-Technical,</a:t>
            </a:r>
            <a:endParaRPr lang="ru-RU" sz="1200" dirty="0">
              <a:latin typeface="GHEA Grapalat" pitchFamily="50" charset="0"/>
            </a:endParaRPr>
          </a:p>
          <a:p>
            <a:pPr marL="171450" lvl="0" indent="-171450" algn="just">
              <a:buFont typeface="Arial" panose="020B0604020202020204" pitchFamily="34" charset="0"/>
              <a:buChar char="•"/>
            </a:pPr>
            <a:r>
              <a:rPr lang="ru-RU" sz="1200" dirty="0">
                <a:latin typeface="GHEA Grapalat" pitchFamily="50" charset="0"/>
              </a:rPr>
              <a:t> </a:t>
            </a:r>
            <a:r>
              <a:rPr lang="en-US" sz="1200" dirty="0" smtClean="0">
                <a:latin typeface="GHEA Grapalat" pitchFamily="50" charset="0"/>
              </a:rPr>
              <a:t>Ecological,</a:t>
            </a:r>
            <a:endParaRPr lang="ru-RU" sz="1200" dirty="0">
              <a:latin typeface="GHEA Grapalat" pitchFamily="50" charset="0"/>
            </a:endParaRPr>
          </a:p>
          <a:p>
            <a:pPr marL="171450" indent="-171450" algn="just">
              <a:buFont typeface="Arial" panose="020B0604020202020204" pitchFamily="34" charset="0"/>
              <a:buChar char="•"/>
            </a:pPr>
            <a:r>
              <a:rPr lang="ru-RU" sz="1200" dirty="0">
                <a:latin typeface="GHEA Grapalat" pitchFamily="50" charset="0"/>
              </a:rPr>
              <a:t> </a:t>
            </a:r>
            <a:r>
              <a:rPr lang="en-US" sz="1200" dirty="0" smtClean="0">
                <a:latin typeface="GHEA Grapalat" pitchFamily="50" charset="0"/>
              </a:rPr>
              <a:t>Commodity,</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Financial and Economic,</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Electro-Technical,</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 </a:t>
            </a:r>
            <a:r>
              <a:rPr lang="en-US" sz="1200" dirty="0" smtClean="0">
                <a:latin typeface="GHEA Grapalat" pitchFamily="50" charset="0"/>
              </a:rPr>
              <a:t>Cultural, etc.</a:t>
            </a:r>
            <a:endParaRPr lang="ru-RU" sz="1200" dirty="0">
              <a:latin typeface="GHEA Grapalat" pitchFamily="50" charset="0"/>
            </a:endParaRPr>
          </a:p>
          <a:p>
            <a:pPr lvl="0" algn="just"/>
            <a:endParaRPr lang="ru-RU" sz="1200" dirty="0"/>
          </a:p>
        </p:txBody>
      </p:sp>
    </p:spTree>
    <p:extLst>
      <p:ext uri="{BB962C8B-B14F-4D97-AF65-F5344CB8AC3E}">
        <p14:creationId xmlns:p14="http://schemas.microsoft.com/office/powerpoint/2010/main" val="1126580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9978" y="251520"/>
            <a:ext cx="6408712" cy="4247317"/>
          </a:xfrm>
          <a:prstGeom prst="rect">
            <a:avLst/>
          </a:prstGeom>
        </p:spPr>
        <p:txBody>
          <a:bodyPr wrap="square">
            <a:spAutoFit/>
          </a:bodyPr>
          <a:lstStyle/>
          <a:p>
            <a:pPr algn="just"/>
            <a:r>
              <a:rPr lang="en-US" sz="1200" b="1" dirty="0">
                <a:latin typeface="GHEA Grapalat" pitchFamily="50" charset="0"/>
              </a:rPr>
              <a:t>   Section 5. </a:t>
            </a:r>
            <a:r>
              <a:rPr lang="en-US" sz="1200" b="1" dirty="0" smtClean="0">
                <a:latin typeface="GHEA Grapalat" pitchFamily="50" charset="0"/>
              </a:rPr>
              <a:t>Current Problems and Trends of Development of Forensic Medical, Genetic, Biological, Psychological and Psychiatric Expertise</a:t>
            </a:r>
          </a:p>
          <a:p>
            <a:pPr algn="just"/>
            <a:endParaRPr lang="ru-RU" sz="300" b="1" dirty="0">
              <a:latin typeface="GHEA Grapalat" pitchFamily="50" charset="0"/>
            </a:endParaRPr>
          </a:p>
          <a:p>
            <a:pPr algn="just"/>
            <a:r>
              <a:rPr lang="en-US" sz="1200" b="1" dirty="0">
                <a:latin typeface="GHEA Grapalat" pitchFamily="50" charset="0"/>
              </a:rPr>
              <a:t>   </a:t>
            </a:r>
            <a:r>
              <a:rPr lang="en-US" sz="1200" dirty="0">
                <a:latin typeface="GHEA Grapalat" pitchFamily="50" charset="0"/>
              </a:rPr>
              <a:t>It includes the following </a:t>
            </a:r>
            <a:r>
              <a:rPr lang="en-US" sz="1200" dirty="0" smtClean="0">
                <a:latin typeface="GHEA Grapalat" pitchFamily="50" charset="0"/>
              </a:rPr>
              <a:t>fields:</a:t>
            </a:r>
            <a:endParaRPr lang="en-US" sz="1200" dirty="0">
              <a:latin typeface="GHEA Grapalat" pitchFamily="50" charset="0"/>
            </a:endParaRPr>
          </a:p>
          <a:p>
            <a:pPr algn="just"/>
            <a:endParaRPr lang="ru-RU" sz="300" b="1" dirty="0">
              <a:latin typeface="GHEA Grapalat" pitchFamily="50" charset="0"/>
            </a:endParaRPr>
          </a:p>
          <a:p>
            <a:pPr marL="171450" lvl="0" indent="-171450" algn="just">
              <a:buFont typeface="Arial" panose="020B0604020202020204" pitchFamily="34" charset="0"/>
              <a:buChar char="•"/>
            </a:pPr>
            <a:r>
              <a:rPr lang="en-US" sz="1200" dirty="0" smtClean="0">
                <a:latin typeface="GHEA Grapalat" pitchFamily="50" charset="0"/>
              </a:rPr>
              <a:t>Forensic Medical,</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Forensic </a:t>
            </a:r>
            <a:r>
              <a:rPr lang="en-US" sz="1200" dirty="0" smtClean="0">
                <a:latin typeface="GHEA Grapalat" pitchFamily="50" charset="0"/>
              </a:rPr>
              <a:t>Biological,</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Forensic </a:t>
            </a:r>
            <a:r>
              <a:rPr lang="en-US" sz="1200" dirty="0" smtClean="0">
                <a:latin typeface="GHEA Grapalat" pitchFamily="50" charset="0"/>
              </a:rPr>
              <a:t>Genetic,</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Forensic </a:t>
            </a:r>
            <a:r>
              <a:rPr lang="en-US" sz="1200" dirty="0" smtClean="0">
                <a:latin typeface="GHEA Grapalat" pitchFamily="50" charset="0"/>
              </a:rPr>
              <a:t>Histological,</a:t>
            </a:r>
            <a:endParaRPr lang="ru-RU" sz="1200" dirty="0">
              <a:latin typeface="GHEA Grapalat" pitchFamily="50" charset="0"/>
            </a:endParaRPr>
          </a:p>
          <a:p>
            <a:pPr marL="171450" lvl="0" indent="-171450" algn="just">
              <a:buFont typeface="Arial" panose="020B0604020202020204" pitchFamily="34" charset="0"/>
              <a:buChar char="•"/>
            </a:pPr>
            <a:r>
              <a:rPr lang="en-US" sz="1200" dirty="0">
                <a:latin typeface="GHEA Grapalat" pitchFamily="50" charset="0"/>
              </a:rPr>
              <a:t>Forensic </a:t>
            </a:r>
            <a:r>
              <a:rPr lang="en-US" sz="1200" dirty="0" err="1" smtClean="0">
                <a:latin typeface="GHEA Grapalat" pitchFamily="50" charset="0"/>
              </a:rPr>
              <a:t>Psychiatrical</a:t>
            </a:r>
            <a:r>
              <a:rPr lang="en-US" sz="1200" dirty="0" smtClean="0">
                <a:latin typeface="GHEA Grapalat" pitchFamily="50" charset="0"/>
              </a:rPr>
              <a:t>,</a:t>
            </a:r>
          </a:p>
          <a:p>
            <a:pPr marL="171450" lvl="0" indent="-171450" algn="just">
              <a:buFont typeface="Arial" panose="020B0604020202020204" pitchFamily="34" charset="0"/>
              <a:buChar char="•"/>
            </a:pPr>
            <a:r>
              <a:rPr lang="en-US" sz="1200" dirty="0" smtClean="0">
                <a:latin typeface="GHEA Grapalat" pitchFamily="50" charset="0"/>
              </a:rPr>
              <a:t>Forensic </a:t>
            </a:r>
            <a:r>
              <a:rPr lang="en-US" sz="1200" dirty="0" smtClean="0">
                <a:latin typeface="GHEA Grapalat" pitchFamily="50" charset="0"/>
              </a:rPr>
              <a:t>P</a:t>
            </a:r>
            <a:r>
              <a:rPr lang="en-US" sz="1200" dirty="0" smtClean="0">
                <a:latin typeface="GHEA Grapalat" pitchFamily="50" charset="0"/>
              </a:rPr>
              <a:t>sychological,</a:t>
            </a:r>
            <a:endParaRPr lang="ru-RU" sz="1200" dirty="0">
              <a:latin typeface="GHEA Grapalat" pitchFamily="50" charset="0"/>
            </a:endParaRPr>
          </a:p>
          <a:p>
            <a:pPr marL="171450" lvl="0" indent="-171450" algn="just">
              <a:buFont typeface="Arial" panose="020B0604020202020204" pitchFamily="34" charset="0"/>
              <a:buChar char="•"/>
            </a:pPr>
            <a:r>
              <a:rPr lang="en-US" sz="1200" dirty="0" err="1">
                <a:latin typeface="GHEA Grapalat" pitchFamily="50" charset="0"/>
              </a:rPr>
              <a:t>Narcological</a:t>
            </a:r>
            <a:r>
              <a:rPr lang="en-US" sz="1200" dirty="0">
                <a:latin typeface="GHEA Grapalat" pitchFamily="50" charset="0"/>
              </a:rPr>
              <a:t> </a:t>
            </a:r>
            <a:r>
              <a:rPr lang="en-US" sz="1200" dirty="0" smtClean="0">
                <a:latin typeface="GHEA Grapalat" pitchFamily="50" charset="0"/>
              </a:rPr>
              <a:t>, etc.</a:t>
            </a:r>
            <a:endParaRPr lang="en-US" sz="1200" dirty="0">
              <a:latin typeface="GHEA Grapalat" pitchFamily="50" charset="0"/>
            </a:endParaRPr>
          </a:p>
          <a:p>
            <a:pPr marL="171450" lvl="0" indent="-171450" algn="just">
              <a:buFont typeface="Arial" panose="020B0604020202020204" pitchFamily="34" charset="0"/>
              <a:buChar char="•"/>
            </a:pPr>
            <a:endParaRPr lang="en-US" sz="1200" dirty="0">
              <a:latin typeface="GHEA Grapalat" pitchFamily="50" charset="0"/>
            </a:endParaRPr>
          </a:p>
          <a:p>
            <a:pPr algn="just"/>
            <a:r>
              <a:rPr lang="en-US" sz="1200" dirty="0"/>
              <a:t>    </a:t>
            </a:r>
            <a:r>
              <a:rPr lang="en-US" sz="1200" dirty="0">
                <a:latin typeface="GHEA Grapalat"/>
              </a:rPr>
              <a:t>The holding of the conference is aimed at ensuring the scientific progress of the field, presenting the best practices and developing professional abilities, based on which</a:t>
            </a:r>
            <a:r>
              <a:rPr lang="en-US" sz="1200" b="1" dirty="0">
                <a:latin typeface="GHEA Grapalat"/>
              </a:rPr>
              <a:t> there is no participation fee.</a:t>
            </a:r>
          </a:p>
          <a:p>
            <a:pPr algn="just"/>
            <a:r>
              <a:rPr lang="en-US" sz="1200" dirty="0">
                <a:latin typeface="GHEA Grapalat"/>
              </a:rPr>
              <a:t> </a:t>
            </a:r>
            <a:r>
              <a:rPr lang="en-US" sz="1200" dirty="0" smtClean="0">
                <a:latin typeface="GHEA Grapalat"/>
              </a:rPr>
              <a:t>    </a:t>
            </a:r>
            <a:r>
              <a:rPr lang="en-US" sz="1200" dirty="0" smtClean="0">
                <a:latin typeface="GHEA Grapalat"/>
              </a:rPr>
              <a:t>With </a:t>
            </a:r>
            <a:r>
              <a:rPr lang="en-US" sz="1200" dirty="0">
                <a:latin typeface="GHEA Grapalat"/>
              </a:rPr>
              <a:t>the inclusion of medical fields in the conference, </a:t>
            </a:r>
            <a:r>
              <a:rPr lang="en-US" sz="1200" dirty="0" smtClean="0">
                <a:latin typeface="GHEA Grapalat"/>
              </a:rPr>
              <a:t>Continuing Professional </a:t>
            </a:r>
            <a:r>
              <a:rPr lang="en-US" sz="1200" dirty="0" smtClean="0">
                <a:latin typeface="GHEA Grapalat"/>
              </a:rPr>
              <a:t>Development </a:t>
            </a:r>
            <a:r>
              <a:rPr lang="en-US" sz="1200" dirty="0">
                <a:latin typeface="GHEA Grapalat"/>
              </a:rPr>
              <a:t>(CPD) credits are planned for the participants of the 5</a:t>
            </a:r>
            <a:r>
              <a:rPr lang="en-US" sz="1200" baseline="30000" dirty="0">
                <a:latin typeface="GHEA Grapalat"/>
              </a:rPr>
              <a:t>th</a:t>
            </a:r>
            <a:r>
              <a:rPr lang="en-US" sz="1200" dirty="0">
                <a:latin typeface="GHEA Grapalat"/>
              </a:rPr>
              <a:t> section.  </a:t>
            </a:r>
            <a:endParaRPr lang="ru-RU" sz="1200" dirty="0">
              <a:latin typeface="GHEA Grapalat" pitchFamily="50" charset="0"/>
            </a:endParaRPr>
          </a:p>
          <a:p>
            <a:pPr algn="just"/>
            <a:r>
              <a:rPr lang="en-US" sz="1200" dirty="0">
                <a:latin typeface="GHEA Grapalat"/>
              </a:rPr>
              <a:t>  </a:t>
            </a:r>
            <a:r>
              <a:rPr lang="ru-RU" sz="1200" dirty="0">
                <a:latin typeface="GHEA Grapalat" pitchFamily="50" charset="0"/>
              </a:rPr>
              <a:t>  </a:t>
            </a:r>
            <a:r>
              <a:rPr lang="en-US" sz="1200" dirty="0">
                <a:latin typeface="GHEA Grapalat"/>
              </a:rPr>
              <a:t>The scientific articles presented by the participants,  which will meet the requirements for publication (the requirements are attached), will be published in the 12</a:t>
            </a:r>
            <a:r>
              <a:rPr lang="en-US" sz="1200" baseline="30000" dirty="0">
                <a:latin typeface="GHEA Grapalat"/>
              </a:rPr>
              <a:t>th</a:t>
            </a:r>
            <a:r>
              <a:rPr lang="en-US" sz="1200" dirty="0">
                <a:latin typeface="GHEA Grapalat"/>
              </a:rPr>
              <a:t> issue of the scientific periodical “Armenian Journal of Forensic Expertise and </a:t>
            </a:r>
            <a:r>
              <a:rPr lang="en-US" sz="1200" dirty="0" smtClean="0">
                <a:latin typeface="GHEA Grapalat"/>
              </a:rPr>
              <a:t>Criminalistics” published </a:t>
            </a:r>
            <a:r>
              <a:rPr lang="en-US" sz="1200" dirty="0">
                <a:latin typeface="GHEA Grapalat"/>
              </a:rPr>
              <a:t>by the NAS RA “National Bureau of </a:t>
            </a:r>
            <a:r>
              <a:rPr lang="en-US" sz="1200" dirty="0" err="1">
                <a:latin typeface="GHEA Grapalat"/>
              </a:rPr>
              <a:t>Expertises</a:t>
            </a:r>
            <a:r>
              <a:rPr lang="en-US" sz="1200" dirty="0" smtClean="0">
                <a:latin typeface="GHEA Grapalat"/>
              </a:rPr>
              <a:t>” SNPO. </a:t>
            </a:r>
            <a:endParaRPr lang="ru-RU" sz="1200" dirty="0">
              <a:latin typeface="GHEA Grapalat" pitchFamily="50" charset="0"/>
            </a:endParaRPr>
          </a:p>
          <a:p>
            <a:pPr algn="just"/>
            <a:r>
              <a:rPr lang="ru-RU" sz="1200" b="1" dirty="0">
                <a:latin typeface="GHEA Grapalat" pitchFamily="50" charset="0"/>
              </a:rPr>
              <a:t>    </a:t>
            </a:r>
            <a:r>
              <a:rPr lang="en-US" sz="1200" dirty="0">
                <a:latin typeface="GHEA Grapalat"/>
              </a:rPr>
              <a:t>The deadline for submitting scientific articles is August 30, 2024, inclusive.</a:t>
            </a:r>
            <a:endParaRPr lang="ru-RU" sz="1200" dirty="0">
              <a:latin typeface="GHEA Grapalat" pitchFamily="50" charset="0"/>
            </a:endParaRPr>
          </a:p>
          <a:p>
            <a:pPr lvl="0" algn="just"/>
            <a:endParaRPr lang="ru-RU" sz="1200" dirty="0"/>
          </a:p>
        </p:txBody>
      </p:sp>
    </p:spTree>
    <p:extLst>
      <p:ext uri="{BB962C8B-B14F-4D97-AF65-F5344CB8AC3E}">
        <p14:creationId xmlns:p14="http://schemas.microsoft.com/office/powerpoint/2010/main" val="3575218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04664" y="323528"/>
            <a:ext cx="6192688" cy="7109639"/>
          </a:xfrm>
          <a:prstGeom prst="rect">
            <a:avLst/>
          </a:prstGeom>
        </p:spPr>
        <p:txBody>
          <a:bodyPr wrap="square">
            <a:spAutoFit/>
          </a:bodyPr>
          <a:lstStyle/>
          <a:p>
            <a:pPr algn="just"/>
            <a:r>
              <a:rPr lang="ru-RU" sz="1200" dirty="0"/>
              <a:t>      </a:t>
            </a:r>
            <a:endParaRPr lang="en-US" sz="1200" dirty="0"/>
          </a:p>
          <a:p>
            <a:pPr algn="ctr"/>
            <a:r>
              <a:rPr lang="en-US" sz="1200" b="1" dirty="0" smtClean="0">
                <a:latin typeface="GHEA Grapalat" pitchFamily="50" charset="0"/>
              </a:rPr>
              <a:t>The Requirements for Articles To Be Published in the "Armenian Journal of Forensic </a:t>
            </a:r>
            <a:r>
              <a:rPr lang="en-US" sz="1200" b="1" smtClean="0">
                <a:latin typeface="GHEA Grapalat" pitchFamily="50" charset="0"/>
              </a:rPr>
              <a:t>Expertise and </a:t>
            </a:r>
            <a:r>
              <a:rPr lang="en-US" sz="1200" b="1" dirty="0" smtClean="0">
                <a:latin typeface="GHEA Grapalat" pitchFamily="50" charset="0"/>
              </a:rPr>
              <a:t>Criminalistics" </a:t>
            </a:r>
            <a:r>
              <a:rPr lang="en-US" sz="1200" b="1" dirty="0" smtClean="0">
                <a:latin typeface="GHEA Grapalat" pitchFamily="50" charset="0"/>
              </a:rPr>
              <a:t>of the NAS  </a:t>
            </a:r>
            <a:r>
              <a:rPr lang="en-US" sz="1200" b="1" dirty="0">
                <a:latin typeface="GHEA Grapalat" pitchFamily="50" charset="0"/>
              </a:rPr>
              <a:t>RA  </a:t>
            </a:r>
            <a:r>
              <a:rPr lang="en-US" sz="1200" b="1" dirty="0" smtClean="0">
                <a:latin typeface="GHEA Grapalat" pitchFamily="50" charset="0"/>
              </a:rPr>
              <a:t>"National Bureau of Expertise" of the </a:t>
            </a:r>
            <a:r>
              <a:rPr lang="en-US" sz="1200" b="1" dirty="0" smtClean="0">
                <a:latin typeface="GHEA Grapalat" pitchFamily="50" charset="0"/>
              </a:rPr>
              <a:t>SNPO </a:t>
            </a:r>
            <a:endParaRPr lang="en-US" sz="1200" b="1" dirty="0" smtClean="0">
              <a:latin typeface="GHEA Grapalat" pitchFamily="50" charset="0"/>
            </a:endParaRPr>
          </a:p>
          <a:p>
            <a:pPr algn="ctr"/>
            <a:r>
              <a:rPr lang="en-US" sz="1200" dirty="0" smtClean="0">
                <a:latin typeface="GHEA Grapalat" pitchFamily="50" charset="0"/>
              </a:rPr>
              <a:t> </a:t>
            </a:r>
            <a:endParaRPr lang="ru-RU" sz="1200" dirty="0" smtClean="0">
              <a:latin typeface="GHEA Grapalat" pitchFamily="50" charset="0"/>
            </a:endParaRPr>
          </a:p>
          <a:p>
            <a:pPr lvl="0" algn="just" fontAlgn="ctr"/>
            <a:r>
              <a:rPr lang="en-US" sz="1200" dirty="0" smtClean="0">
                <a:latin typeface="GHEA Grapalat" pitchFamily="50" charset="0"/>
              </a:rPr>
              <a:t>      For </a:t>
            </a:r>
            <a:r>
              <a:rPr lang="en-US" sz="1200" dirty="0">
                <a:latin typeface="GHEA Grapalat" pitchFamily="50" charset="0"/>
              </a:rPr>
              <a:t>typing, formulas and tables, you should use Microsoft Word for Windows. Text editor options: all margins are 2 cm; Times New Roman font; title of the article, surname, name, patronymic of the author - size 14; article text - size 12; place of work, city, country - size 12; line spacing - 1.5; width alignment; paragraph indent 1 cm; orientation is portrait.</a:t>
            </a:r>
            <a:endParaRPr lang="ru-RU" sz="1200" dirty="0">
              <a:latin typeface="GHEA Grapalat" pitchFamily="50" charset="0"/>
            </a:endParaRPr>
          </a:p>
          <a:p>
            <a:pPr lvl="0" algn="just" fontAlgn="ctr"/>
            <a:r>
              <a:rPr lang="en-US" sz="1200" dirty="0">
                <a:latin typeface="GHEA Grapalat" pitchFamily="50" charset="0"/>
              </a:rPr>
              <a:t>First, in the language of the article, the title of the article, the surnames and initials of all authors, as well as the name of the institution in which it was published, city, country are indicated. After that, the metadata of the article is indicated in the language of the article in the following format: 1. Title of the article; 2. Surname, name, patronymic of the author of the article; 3. Academic degree, academic title, position held; 4. Place of work; 5. City, country; 6. Work address with postal code, contact phone number. 7. Email address (e-mail). 9. Information about the grant (if any). If there are several authors of the article, then the information is repeated for each author separately.</a:t>
            </a:r>
            <a:endParaRPr lang="ru-RU" sz="1200" dirty="0">
              <a:latin typeface="GHEA Grapalat" pitchFamily="50" charset="0"/>
            </a:endParaRPr>
          </a:p>
          <a:p>
            <a:pPr lvl="0" algn="just" fontAlgn="ctr"/>
            <a:r>
              <a:rPr lang="en-US" sz="1200" dirty="0">
                <a:latin typeface="GHEA Grapalat" pitchFamily="50" charset="0"/>
              </a:rPr>
              <a:t>The volume of the original article should not exceed 15 </a:t>
            </a:r>
            <a:r>
              <a:rPr lang="en-US" sz="1200" dirty="0" smtClean="0">
                <a:latin typeface="GHEA Grapalat" pitchFamily="50" charset="0"/>
              </a:rPr>
              <a:t>pages.</a:t>
            </a:r>
            <a:endParaRPr lang="ru-RU" sz="1200" dirty="0">
              <a:latin typeface="GHEA Grapalat" pitchFamily="50" charset="0"/>
            </a:endParaRPr>
          </a:p>
          <a:p>
            <a:pPr lvl="0" algn="just" fontAlgn="ctr"/>
            <a:r>
              <a:rPr lang="en-US" sz="1200" dirty="0" smtClean="0">
                <a:latin typeface="GHEA Grapalat" pitchFamily="50" charset="0"/>
              </a:rPr>
              <a:t>      All </a:t>
            </a:r>
            <a:r>
              <a:rPr lang="en-US" sz="1200" dirty="0">
                <a:latin typeface="GHEA Grapalat" pitchFamily="50" charset="0"/>
              </a:rPr>
              <a:t>abbreviations at the first mention must be disclosed, except for generally accepted abbreviations.</a:t>
            </a:r>
            <a:endParaRPr lang="ru-RU" sz="1200" dirty="0">
              <a:latin typeface="GHEA Grapalat" pitchFamily="50" charset="0"/>
            </a:endParaRPr>
          </a:p>
          <a:p>
            <a:pPr lvl="0" algn="just" fontAlgn="ctr"/>
            <a:r>
              <a:rPr lang="en-US" sz="1200" dirty="0">
                <a:latin typeface="GHEA Grapalat" pitchFamily="50" charset="0"/>
              </a:rPr>
              <a:t> </a:t>
            </a:r>
            <a:r>
              <a:rPr lang="en-US" sz="1200" dirty="0" smtClean="0">
                <a:latin typeface="GHEA Grapalat" pitchFamily="50" charset="0"/>
              </a:rPr>
              <a:t>    </a:t>
            </a:r>
            <a:r>
              <a:rPr lang="en-US" sz="1200" dirty="0" smtClean="0">
                <a:latin typeface="GHEA Grapalat" pitchFamily="50" charset="0"/>
              </a:rPr>
              <a:t>Tables </a:t>
            </a:r>
            <a:r>
              <a:rPr lang="en-US" sz="1200" dirty="0">
                <a:latin typeface="GHEA Grapalat" pitchFamily="50" charset="0"/>
              </a:rPr>
              <a:t>should be built visually, have a title, their headings should exactly match the contents of the graph. All figures, totals and percentages in the tables must be carefully verified by the author and correspond to the figures in the text. Tables should not duplicate numerical data given in full in the text. At the top of the table on the right is the number, and below in the center is the name of the table.</a:t>
            </a:r>
            <a:endParaRPr lang="ru-RU" sz="1200" dirty="0">
              <a:latin typeface="GHEA Grapalat" pitchFamily="50" charset="0"/>
            </a:endParaRPr>
          </a:p>
          <a:p>
            <a:pPr lvl="0" algn="just" fontAlgn="ctr"/>
            <a:r>
              <a:rPr lang="en-US" sz="1200" dirty="0">
                <a:latin typeface="GHEA Grapalat" pitchFamily="50" charset="0"/>
              </a:rPr>
              <a:t>The number of illustrations (graphs, diagrams, diagrams, drawings) should not exceed 5. Each drawing must be numbered; in the text it is necessary to indicate the place of the figure and its serial number. Graphs should not duplicate tables. The number and title of the illustration are given below. Figure captions provide an explanation of the meaning of all curves, letters, numbers, and other conventions. Drawings are sent to the editors as separate files in JPEG or GIF format.</a:t>
            </a:r>
            <a:endParaRPr lang="ru-RU" sz="1200" dirty="0">
              <a:latin typeface="GHEA Grapalat" pitchFamily="50" charset="0"/>
            </a:endParaRPr>
          </a:p>
          <a:p>
            <a:pPr algn="just" fontAlgn="ctr"/>
            <a:r>
              <a:rPr lang="en-US" sz="1200" dirty="0">
                <a:latin typeface="GHEA Grapalat" pitchFamily="50" charset="0"/>
              </a:rPr>
              <a:t> </a:t>
            </a:r>
            <a:r>
              <a:rPr lang="en-US" sz="1200" dirty="0" smtClean="0">
                <a:latin typeface="GHEA Grapalat" pitchFamily="50" charset="0"/>
              </a:rPr>
              <a:t>    Bibliography</a:t>
            </a:r>
            <a:r>
              <a:rPr lang="en-US" sz="1200" dirty="0">
                <a:latin typeface="GHEA Grapalat" pitchFamily="50" charset="0"/>
              </a:rPr>
              <a:t>. In the list, sources of literature are listed in the order they are cited in the text. The list of references for articles should contain no more than 30 sources. Bibliographic references in the text of the article are given in square brackets by numbers in accordance with the list of references.</a:t>
            </a:r>
            <a:endParaRPr lang="ru-RU" sz="1200" dirty="0">
              <a:latin typeface="GHEA Grapalat" pitchFamily="50" charset="0"/>
            </a:endParaRPr>
          </a:p>
          <a:p>
            <a:pPr algn="just" fontAlgn="ctr"/>
            <a:r>
              <a:rPr lang="en-US" sz="1200" dirty="0" smtClean="0">
                <a:latin typeface="GHEA Grapalat" pitchFamily="50" charset="0"/>
              </a:rPr>
              <a:t>       Authors </a:t>
            </a:r>
            <a:r>
              <a:rPr lang="en-US" sz="1200" dirty="0">
                <a:latin typeface="GHEA Grapalat" pitchFamily="50" charset="0"/>
              </a:rPr>
              <a:t>are not charged for publishing articles.</a:t>
            </a:r>
            <a:endParaRPr lang="ru-RU" sz="1200" dirty="0">
              <a:latin typeface="GHEA Grapalat" pitchFamily="50" charset="0"/>
            </a:endParaRPr>
          </a:p>
          <a:p>
            <a:pPr algn="ctr"/>
            <a:endParaRPr lang="ru-RU" sz="1200" dirty="0">
              <a:latin typeface="GHEA Grapalat" pitchFamily="50" charset="0"/>
            </a:endParaRPr>
          </a:p>
          <a:p>
            <a:pPr algn="just"/>
            <a:r>
              <a:rPr lang="en-US" sz="1200" dirty="0">
                <a:latin typeface="GHEA Grapalat" pitchFamily="50" charset="0"/>
              </a:rPr>
              <a:t>      </a:t>
            </a:r>
            <a:endParaRPr lang="ru-RU" sz="1200" dirty="0">
              <a:latin typeface="GHEA Grapalat" pitchFamily="50" charset="0"/>
            </a:endParaRPr>
          </a:p>
        </p:txBody>
      </p:sp>
    </p:spTree>
    <p:extLst>
      <p:ext uri="{BB962C8B-B14F-4D97-AF65-F5344CB8AC3E}">
        <p14:creationId xmlns:p14="http://schemas.microsoft.com/office/powerpoint/2010/main" val="285980468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2943</TotalTime>
  <Words>713</Words>
  <Application>Microsoft Office PowerPoint</Application>
  <PresentationFormat>On-screen Show (4:3)</PresentationFormat>
  <Paragraphs>109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Воздушный поток</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Anna Petrosyan</dc:creator>
  <cp:lastModifiedBy>L_Avoyan</cp:lastModifiedBy>
  <cp:revision>601</cp:revision>
  <cp:lastPrinted>2024-07-11T06:59:08Z</cp:lastPrinted>
  <dcterms:created xsi:type="dcterms:W3CDTF">2023-05-16T05:19:06Z</dcterms:created>
  <dcterms:modified xsi:type="dcterms:W3CDTF">2024-07-11T07:10:12Z</dcterms:modified>
</cp:coreProperties>
</file>